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60" r:id="rId2"/>
  </p:sldMasterIdLst>
  <p:notesMasterIdLst>
    <p:notesMasterId r:id="rId17"/>
  </p:notesMasterIdLst>
  <p:sldIdLst>
    <p:sldId id="256" r:id="rId3"/>
    <p:sldId id="290" r:id="rId4"/>
    <p:sldId id="339" r:id="rId5"/>
    <p:sldId id="340" r:id="rId6"/>
    <p:sldId id="341" r:id="rId7"/>
    <p:sldId id="342" r:id="rId8"/>
    <p:sldId id="343" r:id="rId9"/>
    <p:sldId id="344" r:id="rId10"/>
    <p:sldId id="345" r:id="rId11"/>
    <p:sldId id="346" r:id="rId12"/>
    <p:sldId id="347" r:id="rId13"/>
    <p:sldId id="348" r:id="rId14"/>
    <p:sldId id="349" r:id="rId15"/>
    <p:sldId id="262" r:id="rId16"/>
  </p:sldIdLst>
  <p:sldSz cx="12192000" cy="6858000"/>
  <p:notesSz cx="6858000" cy="9144000"/>
  <p:embeddedFontLst>
    <p:embeddedFont>
      <p:font typeface="Clash Display" panose="020B0604020202020204" charset="0"/>
      <p:regular r:id="rId18"/>
      <p:bold r:id="rId19"/>
    </p:embeddedFont>
    <p:embeddedFont>
      <p:font typeface="Clash Display Medium"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2" d="100"/>
          <a:sy n="72" d="100"/>
        </p:scale>
        <p:origin x="202"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3.png>
</file>

<file path=ppt/media/image16.png>
</file>

<file path=ppt/media/image4.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10</a:t>
            </a:fld>
            <a:endParaRPr lang="en-US"/>
          </a:p>
        </p:txBody>
      </p:sp>
    </p:spTree>
    <p:extLst>
      <p:ext uri="{BB962C8B-B14F-4D97-AF65-F5344CB8AC3E}">
        <p14:creationId xmlns:p14="http://schemas.microsoft.com/office/powerpoint/2010/main" val="19430717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11</a:t>
            </a:fld>
            <a:endParaRPr lang="en-US"/>
          </a:p>
        </p:txBody>
      </p:sp>
    </p:spTree>
    <p:extLst>
      <p:ext uri="{BB962C8B-B14F-4D97-AF65-F5344CB8AC3E}">
        <p14:creationId xmlns:p14="http://schemas.microsoft.com/office/powerpoint/2010/main" val="1648250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12</a:t>
            </a:fld>
            <a:endParaRPr lang="en-US"/>
          </a:p>
        </p:txBody>
      </p:sp>
    </p:spTree>
    <p:extLst>
      <p:ext uri="{BB962C8B-B14F-4D97-AF65-F5344CB8AC3E}">
        <p14:creationId xmlns:p14="http://schemas.microsoft.com/office/powerpoint/2010/main" val="2510334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13</a:t>
            </a:fld>
            <a:endParaRPr lang="en-US"/>
          </a:p>
        </p:txBody>
      </p:sp>
    </p:spTree>
    <p:extLst>
      <p:ext uri="{BB962C8B-B14F-4D97-AF65-F5344CB8AC3E}">
        <p14:creationId xmlns:p14="http://schemas.microsoft.com/office/powerpoint/2010/main" val="1753230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14</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1009940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3</a:t>
            </a:fld>
            <a:endParaRPr lang="en-US"/>
          </a:p>
        </p:txBody>
      </p:sp>
    </p:spTree>
    <p:extLst>
      <p:ext uri="{BB962C8B-B14F-4D97-AF65-F5344CB8AC3E}">
        <p14:creationId xmlns:p14="http://schemas.microsoft.com/office/powerpoint/2010/main" val="3369554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4</a:t>
            </a:fld>
            <a:endParaRPr lang="en-US"/>
          </a:p>
        </p:txBody>
      </p:sp>
    </p:spTree>
    <p:extLst>
      <p:ext uri="{BB962C8B-B14F-4D97-AF65-F5344CB8AC3E}">
        <p14:creationId xmlns:p14="http://schemas.microsoft.com/office/powerpoint/2010/main" val="249022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5</a:t>
            </a:fld>
            <a:endParaRPr lang="en-US"/>
          </a:p>
        </p:txBody>
      </p:sp>
    </p:spTree>
    <p:extLst>
      <p:ext uri="{BB962C8B-B14F-4D97-AF65-F5344CB8AC3E}">
        <p14:creationId xmlns:p14="http://schemas.microsoft.com/office/powerpoint/2010/main" val="1296658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6</a:t>
            </a:fld>
            <a:endParaRPr lang="en-US"/>
          </a:p>
        </p:txBody>
      </p:sp>
    </p:spTree>
    <p:extLst>
      <p:ext uri="{BB962C8B-B14F-4D97-AF65-F5344CB8AC3E}">
        <p14:creationId xmlns:p14="http://schemas.microsoft.com/office/powerpoint/2010/main" val="3631850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7</a:t>
            </a:fld>
            <a:endParaRPr lang="en-US"/>
          </a:p>
        </p:txBody>
      </p:sp>
    </p:spTree>
    <p:extLst>
      <p:ext uri="{BB962C8B-B14F-4D97-AF65-F5344CB8AC3E}">
        <p14:creationId xmlns:p14="http://schemas.microsoft.com/office/powerpoint/2010/main" val="1544103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8</a:t>
            </a:fld>
            <a:endParaRPr lang="en-US"/>
          </a:p>
        </p:txBody>
      </p:sp>
    </p:spTree>
    <p:extLst>
      <p:ext uri="{BB962C8B-B14F-4D97-AF65-F5344CB8AC3E}">
        <p14:creationId xmlns:p14="http://schemas.microsoft.com/office/powerpoint/2010/main" val="3212161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9</a:t>
            </a:fld>
            <a:endParaRPr lang="en-US"/>
          </a:p>
        </p:txBody>
      </p:sp>
    </p:spTree>
    <p:extLst>
      <p:ext uri="{BB962C8B-B14F-4D97-AF65-F5344CB8AC3E}">
        <p14:creationId xmlns:p14="http://schemas.microsoft.com/office/powerpoint/2010/main" val="817255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2.xml"/><Relationship Id="rId5" Type="http://schemas.openxmlformats.org/officeDocument/2006/relationships/image" Target="../media/image6.emf"/><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eal Background" descr="Teal Background">
            <a:extLst>
              <a:ext uri="{FF2B5EF4-FFF2-40B4-BE49-F238E27FC236}">
                <a16:creationId xmlns:a16="http://schemas.microsoft.com/office/drawing/2014/main" id="{D8FA54EC-FE8E-9642-9231-6E7B5DC39F27}"/>
              </a:ext>
            </a:extLst>
          </p:cNvPr>
          <p:cNvSpPr/>
          <p:nvPr userDrawn="1"/>
        </p:nvSpPr>
        <p:spPr>
          <a:xfrm>
            <a:off x="0" y="0"/>
            <a:ext cx="12192000" cy="6858000"/>
          </a:xfrm>
          <a:prstGeom prst="rect">
            <a:avLst/>
          </a:prstGeom>
          <a:solidFill>
            <a:srgbClr val="24C2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and orange hexagon">
            <a:extLst>
              <a:ext uri="{FF2B5EF4-FFF2-40B4-BE49-F238E27FC236}">
                <a16:creationId xmlns:a16="http://schemas.microsoft.com/office/drawing/2014/main" id="{52A588C0-5B62-3A49-BCCD-7F45CF65CC59}"/>
              </a:ext>
            </a:extLst>
          </p:cNvPr>
          <p:cNvPicPr>
            <a:picLocks noChangeAspect="1"/>
          </p:cNvPicPr>
          <p:nvPr userDrawn="1"/>
        </p:nvPicPr>
        <p:blipFill>
          <a:blip r:embed="rId2"/>
          <a:stretch>
            <a:fillRect/>
          </a:stretch>
        </p:blipFill>
        <p:spPr>
          <a:xfrm>
            <a:off x="8480215" y="0"/>
            <a:ext cx="3711785" cy="4961419"/>
          </a:xfrm>
          <a:prstGeom prst="rect">
            <a:avLst/>
          </a:prstGeom>
        </p:spPr>
      </p:pic>
      <p:pic>
        <p:nvPicPr>
          <p:cNvPr id="9" name="Navy Shape Logo" descr="Navy building shape holder">
            <a:extLst>
              <a:ext uri="{FF2B5EF4-FFF2-40B4-BE49-F238E27FC236}">
                <a16:creationId xmlns:a16="http://schemas.microsoft.com/office/drawing/2014/main" id="{6E5DC623-2D75-DA41-8764-19A33F5C446F}"/>
              </a:ext>
            </a:extLst>
          </p:cNvPr>
          <p:cNvPicPr>
            <a:picLocks noChangeAspect="1"/>
          </p:cNvPicPr>
          <p:nvPr userDrawn="1"/>
        </p:nvPicPr>
        <p:blipFill>
          <a:blip r:embed="rId3"/>
          <a:stretch>
            <a:fillRect/>
          </a:stretch>
        </p:blipFill>
        <p:spPr>
          <a:xfrm>
            <a:off x="6356196" y="2364213"/>
            <a:ext cx="5835804" cy="4505361"/>
          </a:xfrm>
          <a:prstGeom prst="rect">
            <a:avLst/>
          </a:prstGeom>
        </p:spPr>
      </p:pic>
      <p:pic>
        <p:nvPicPr>
          <p:cNvPr id="10" name="White Large Logo" descr="White Wrexham University logo">
            <a:extLst>
              <a:ext uri="{FF2B5EF4-FFF2-40B4-BE49-F238E27FC236}">
                <a16:creationId xmlns:a16="http://schemas.microsoft.com/office/drawing/2014/main" id="{A91A931C-F45F-6648-B389-6C81D4D3CE80}"/>
              </a:ext>
            </a:extLst>
          </p:cNvPr>
          <p:cNvPicPr>
            <a:picLocks noChangeAspect="1"/>
          </p:cNvPicPr>
          <p:nvPr userDrawn="1"/>
        </p:nvPicPr>
        <p:blipFill>
          <a:blip r:embed="rId4"/>
          <a:stretch>
            <a:fillRect/>
          </a:stretch>
        </p:blipFill>
        <p:spPr>
          <a:xfrm>
            <a:off x="7481990" y="4961420"/>
            <a:ext cx="4084539" cy="902972"/>
          </a:xfrm>
          <a:prstGeom prst="rect">
            <a:avLst/>
          </a:prstGeom>
        </p:spPr>
      </p:pic>
      <p:pic>
        <p:nvPicPr>
          <p:cNvPr id="11" name="Picture 10" descr="Orange tower 1">
            <a:extLst>
              <a:ext uri="{FF2B5EF4-FFF2-40B4-BE49-F238E27FC236}">
                <a16:creationId xmlns:a16="http://schemas.microsoft.com/office/drawing/2014/main" id="{10B5662B-03E8-C846-AD90-2CA63E0B09CE}"/>
              </a:ext>
            </a:extLst>
          </p:cNvPr>
          <p:cNvPicPr>
            <a:picLocks noChangeAspect="1"/>
          </p:cNvPicPr>
          <p:nvPr userDrawn="1"/>
        </p:nvPicPr>
        <p:blipFill>
          <a:blip r:embed="rId5"/>
          <a:stretch>
            <a:fillRect/>
          </a:stretch>
        </p:blipFill>
        <p:spPr>
          <a:xfrm>
            <a:off x="707749" y="661053"/>
            <a:ext cx="685519" cy="6208521"/>
          </a:xfrm>
          <a:prstGeom prst="rect">
            <a:avLst/>
          </a:prstGeom>
        </p:spPr>
      </p:pic>
    </p:spTree>
    <p:extLst>
      <p:ext uri="{BB962C8B-B14F-4D97-AF65-F5344CB8AC3E}">
        <p14:creationId xmlns:p14="http://schemas.microsoft.com/office/powerpoint/2010/main" val="5323036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Navy Background" descr="Navy Background">
            <a:extLst>
              <a:ext uri="{FF2B5EF4-FFF2-40B4-BE49-F238E27FC236}">
                <a16:creationId xmlns:a16="http://schemas.microsoft.com/office/drawing/2014/main" id="{F4E306C3-24B4-9B40-AB91-BB958E313015}"/>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and orange hexagon">
            <a:extLst>
              <a:ext uri="{FF2B5EF4-FFF2-40B4-BE49-F238E27FC236}">
                <a16:creationId xmlns:a16="http://schemas.microsoft.com/office/drawing/2014/main" id="{7CC9AE29-AF27-204E-8A3F-61F93AABAF84}"/>
              </a:ext>
            </a:extLst>
          </p:cNvPr>
          <p:cNvPicPr>
            <a:picLocks noChangeAspect="1"/>
          </p:cNvPicPr>
          <p:nvPr userDrawn="1"/>
        </p:nvPicPr>
        <p:blipFill>
          <a:blip r:embed="rId2"/>
          <a:stretch>
            <a:fillRect/>
          </a:stretch>
        </p:blipFill>
        <p:spPr>
          <a:xfrm>
            <a:off x="8491790" y="0"/>
            <a:ext cx="3711785" cy="4961419"/>
          </a:xfrm>
          <a:prstGeom prst="rect">
            <a:avLst/>
          </a:prstGeom>
        </p:spPr>
      </p:pic>
      <p:pic>
        <p:nvPicPr>
          <p:cNvPr id="9" name="Shape Shape Logo" descr="Teal building shape holder">
            <a:extLst>
              <a:ext uri="{FF2B5EF4-FFF2-40B4-BE49-F238E27FC236}">
                <a16:creationId xmlns:a16="http://schemas.microsoft.com/office/drawing/2014/main" id="{11CDAD61-94AA-2845-8841-853658B54C06}"/>
              </a:ext>
            </a:extLst>
          </p:cNvPr>
          <p:cNvPicPr>
            <a:picLocks noChangeAspect="1"/>
          </p:cNvPicPr>
          <p:nvPr userDrawn="1"/>
        </p:nvPicPr>
        <p:blipFill>
          <a:blip r:embed="rId3"/>
          <a:stretch>
            <a:fillRect/>
          </a:stretch>
        </p:blipFill>
        <p:spPr>
          <a:xfrm>
            <a:off x="6365265" y="2364213"/>
            <a:ext cx="5838310" cy="4505362"/>
          </a:xfrm>
          <a:prstGeom prst="rect">
            <a:avLst/>
          </a:prstGeom>
        </p:spPr>
      </p:pic>
      <p:pic>
        <p:nvPicPr>
          <p:cNvPr id="10" name="White Logo Large" descr="White Wrexham University logo">
            <a:extLst>
              <a:ext uri="{FF2B5EF4-FFF2-40B4-BE49-F238E27FC236}">
                <a16:creationId xmlns:a16="http://schemas.microsoft.com/office/drawing/2014/main" id="{51D0E60D-1B2F-3545-833E-0A0862401FD6}"/>
              </a:ext>
            </a:extLst>
          </p:cNvPr>
          <p:cNvPicPr>
            <a:picLocks noChangeAspect="1"/>
          </p:cNvPicPr>
          <p:nvPr userDrawn="1"/>
        </p:nvPicPr>
        <p:blipFill>
          <a:blip r:embed="rId4"/>
          <a:stretch>
            <a:fillRect/>
          </a:stretch>
        </p:blipFill>
        <p:spPr>
          <a:xfrm>
            <a:off x="7481990" y="4978366"/>
            <a:ext cx="4084539" cy="902972"/>
          </a:xfrm>
          <a:prstGeom prst="rect">
            <a:avLst/>
          </a:prstGeom>
        </p:spPr>
      </p:pic>
      <p:pic>
        <p:nvPicPr>
          <p:cNvPr id="11" name="Picture 10" descr="Orange tower 2">
            <a:extLst>
              <a:ext uri="{FF2B5EF4-FFF2-40B4-BE49-F238E27FC236}">
                <a16:creationId xmlns:a16="http://schemas.microsoft.com/office/drawing/2014/main" id="{C4D4FF95-4DAC-A448-A490-D9E8CC60FD52}"/>
              </a:ext>
            </a:extLst>
          </p:cNvPr>
          <p:cNvPicPr>
            <a:picLocks noChangeAspect="1"/>
          </p:cNvPicPr>
          <p:nvPr userDrawn="1"/>
        </p:nvPicPr>
        <p:blipFill>
          <a:blip r:embed="rId5"/>
          <a:stretch>
            <a:fillRect/>
          </a:stretch>
        </p:blipFill>
        <p:spPr>
          <a:xfrm>
            <a:off x="707749" y="672628"/>
            <a:ext cx="685519" cy="6208521"/>
          </a:xfrm>
          <a:prstGeom prst="rect">
            <a:avLst/>
          </a:prstGeom>
        </p:spPr>
      </p:pic>
    </p:spTree>
    <p:extLst>
      <p:ext uri="{BB962C8B-B14F-4D97-AF65-F5344CB8AC3E}">
        <p14:creationId xmlns:p14="http://schemas.microsoft.com/office/powerpoint/2010/main" val="26909862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descr="Navy background">
            <a:extLst>
              <a:ext uri="{FF2B5EF4-FFF2-40B4-BE49-F238E27FC236}">
                <a16:creationId xmlns:a16="http://schemas.microsoft.com/office/drawing/2014/main" id="{9AF39860-C200-4C43-9D56-54065D20D105}"/>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White logo">
            <a:extLst>
              <a:ext uri="{FF2B5EF4-FFF2-40B4-BE49-F238E27FC236}">
                <a16:creationId xmlns:a16="http://schemas.microsoft.com/office/drawing/2014/main" id="{06C7CC69-DE37-3743-A0A5-A0723D18CF6C}"/>
              </a:ext>
            </a:extLst>
          </p:cNvPr>
          <p:cNvPicPr>
            <a:picLocks noChangeAspect="1"/>
          </p:cNvPicPr>
          <p:nvPr userDrawn="1"/>
        </p:nvPicPr>
        <p:blipFill>
          <a:blip r:embed="rId2"/>
          <a:stretch>
            <a:fillRect/>
          </a:stretch>
        </p:blipFill>
        <p:spPr>
          <a:xfrm>
            <a:off x="534811" y="5540188"/>
            <a:ext cx="2369491" cy="523031"/>
          </a:xfrm>
          <a:prstGeom prst="rect">
            <a:avLst/>
          </a:prstGeom>
        </p:spPr>
      </p:pic>
      <p:pic>
        <p:nvPicPr>
          <p:cNvPr id="9" name="Picture 8" descr="A black and orange rectangle">
            <a:extLst>
              <a:ext uri="{FF2B5EF4-FFF2-40B4-BE49-F238E27FC236}">
                <a16:creationId xmlns:a16="http://schemas.microsoft.com/office/drawing/2014/main" id="{9C4A6220-FD5D-7A4F-809B-EABEEAF07557}"/>
              </a:ext>
            </a:extLst>
          </p:cNvPr>
          <p:cNvPicPr>
            <a:picLocks noChangeAspect="1"/>
          </p:cNvPicPr>
          <p:nvPr userDrawn="1"/>
        </p:nvPicPr>
        <p:blipFill>
          <a:blip r:embed="rId3"/>
          <a:stretch>
            <a:fillRect/>
          </a:stretch>
        </p:blipFill>
        <p:spPr>
          <a:xfrm>
            <a:off x="5305778" y="1906224"/>
            <a:ext cx="6897511" cy="4974353"/>
          </a:xfrm>
          <a:prstGeom prst="rect">
            <a:avLst/>
          </a:prstGeom>
        </p:spPr>
      </p:pic>
      <p:pic>
        <p:nvPicPr>
          <p:cNvPr id="10" name="Picture 9" descr="Two women holding books and smiling">
            <a:extLst>
              <a:ext uri="{FF2B5EF4-FFF2-40B4-BE49-F238E27FC236}">
                <a16:creationId xmlns:a16="http://schemas.microsoft.com/office/drawing/2014/main" id="{BE99B41F-51A0-B544-92E0-9D4F9903CEF4}"/>
              </a:ext>
            </a:extLst>
          </p:cNvPr>
          <p:cNvPicPr>
            <a:picLocks noChangeAspect="1"/>
          </p:cNvPicPr>
          <p:nvPr userDrawn="1"/>
        </p:nvPicPr>
        <p:blipFill rotWithShape="1">
          <a:blip r:embed="rId4"/>
          <a:srcRect l="9210" t="7845" r="12039"/>
          <a:stretch/>
        </p:blipFill>
        <p:spPr>
          <a:xfrm>
            <a:off x="5673415" y="1490133"/>
            <a:ext cx="6360541" cy="5367867"/>
          </a:xfrm>
          <a:prstGeom prst="rect">
            <a:avLst/>
          </a:prstGeom>
        </p:spPr>
      </p:pic>
    </p:spTree>
    <p:extLst>
      <p:ext uri="{BB962C8B-B14F-4D97-AF65-F5344CB8AC3E}">
        <p14:creationId xmlns:p14="http://schemas.microsoft.com/office/powerpoint/2010/main" val="41019270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Navy BG Rectangle" descr="Navy BG Holder">
            <a:extLst>
              <a:ext uri="{FF2B5EF4-FFF2-40B4-BE49-F238E27FC236}">
                <a16:creationId xmlns:a16="http://schemas.microsoft.com/office/drawing/2014/main" id="{4DB4B7C5-B99F-0C4B-8A87-9FDA71DE65D4}"/>
              </a:ext>
            </a:extLst>
          </p:cNvPr>
          <p:cNvSpPr/>
          <p:nvPr userDrawn="1"/>
        </p:nvSpPr>
        <p:spPr>
          <a:xfrm>
            <a:off x="0" y="0"/>
            <a:ext cx="6096000" cy="6858000"/>
          </a:xfrm>
          <a:prstGeom prst="rect">
            <a:avLst/>
          </a:prstGeom>
          <a:solidFill>
            <a:srgbClr val="141F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Small White Logo" descr="Small WU logo">
            <a:extLst>
              <a:ext uri="{FF2B5EF4-FFF2-40B4-BE49-F238E27FC236}">
                <a16:creationId xmlns:a16="http://schemas.microsoft.com/office/drawing/2014/main" id="{83AE42BA-D910-F048-9EC3-5ABEC45B5153}"/>
              </a:ext>
            </a:extLst>
          </p:cNvPr>
          <p:cNvPicPr>
            <a:picLocks noChangeAspect="1"/>
          </p:cNvPicPr>
          <p:nvPr userDrawn="1"/>
        </p:nvPicPr>
        <p:blipFill>
          <a:blip r:embed="rId2"/>
          <a:stretch>
            <a:fillRect/>
          </a:stretch>
        </p:blipFill>
        <p:spPr>
          <a:xfrm>
            <a:off x="534811" y="510037"/>
            <a:ext cx="1801495" cy="397654"/>
          </a:xfrm>
          <a:prstGeom prst="rect">
            <a:avLst/>
          </a:prstGeom>
        </p:spPr>
      </p:pic>
    </p:spTree>
    <p:extLst>
      <p:ext uri="{BB962C8B-B14F-4D97-AF65-F5344CB8AC3E}">
        <p14:creationId xmlns:p14="http://schemas.microsoft.com/office/powerpoint/2010/main" val="1874503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0" name="Picture 9" descr="A close-up of a building">
            <a:extLst>
              <a:ext uri="{FF2B5EF4-FFF2-40B4-BE49-F238E27FC236}">
                <a16:creationId xmlns:a16="http://schemas.microsoft.com/office/drawing/2014/main" id="{6732B689-8B1F-2144-A5A3-91C49EB698D5}"/>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1" name="Background Teal Shape" descr="Teal Shape">
            <a:extLst>
              <a:ext uri="{FF2B5EF4-FFF2-40B4-BE49-F238E27FC236}">
                <a16:creationId xmlns:a16="http://schemas.microsoft.com/office/drawing/2014/main" id="{01E83C24-FB86-9F47-BC09-F2006A2EA7AD}"/>
              </a:ext>
            </a:extLst>
          </p:cNvPr>
          <p:cNvPicPr>
            <a:picLocks noChangeAspect="1"/>
          </p:cNvPicPr>
          <p:nvPr userDrawn="1"/>
        </p:nvPicPr>
        <p:blipFill rotWithShape="1">
          <a:blip r:embed="rId3"/>
          <a:srcRect r="25788" b="33210"/>
          <a:stretch/>
        </p:blipFill>
        <p:spPr>
          <a:xfrm>
            <a:off x="5053754" y="433577"/>
            <a:ext cx="7138246" cy="6424422"/>
          </a:xfrm>
          <a:prstGeom prst="rect">
            <a:avLst/>
          </a:prstGeom>
        </p:spPr>
      </p:pic>
      <p:pic>
        <p:nvPicPr>
          <p:cNvPr id="12" name="Picture 11" descr="Short tower 2">
            <a:extLst>
              <a:ext uri="{FF2B5EF4-FFF2-40B4-BE49-F238E27FC236}">
                <a16:creationId xmlns:a16="http://schemas.microsoft.com/office/drawing/2014/main" id="{3FDC2C9F-1814-AE40-8842-552D53C15E37}"/>
              </a:ext>
            </a:extLst>
          </p:cNvPr>
          <p:cNvPicPr>
            <a:picLocks noChangeAspect="1"/>
          </p:cNvPicPr>
          <p:nvPr userDrawn="1"/>
        </p:nvPicPr>
        <p:blipFill rotWithShape="1">
          <a:blip r:embed="rId4"/>
          <a:srcRect r="-1142" b="69559"/>
          <a:stretch/>
        </p:blipFill>
        <p:spPr>
          <a:xfrm>
            <a:off x="11082732" y="5363376"/>
            <a:ext cx="548323" cy="1494624"/>
          </a:xfrm>
          <a:prstGeom prst="rect">
            <a:avLst/>
          </a:prstGeom>
        </p:spPr>
      </p:pic>
      <p:pic>
        <p:nvPicPr>
          <p:cNvPr id="13" name="Small White Logo" descr="Small WU logo">
            <a:extLst>
              <a:ext uri="{FF2B5EF4-FFF2-40B4-BE49-F238E27FC236}">
                <a16:creationId xmlns:a16="http://schemas.microsoft.com/office/drawing/2014/main" id="{E573789D-09BD-E949-8476-701D32B8A8DC}"/>
              </a:ext>
            </a:extLst>
          </p:cNvPr>
          <p:cNvPicPr>
            <a:picLocks noChangeAspect="1"/>
          </p:cNvPicPr>
          <p:nvPr userDrawn="1"/>
        </p:nvPicPr>
        <p:blipFill>
          <a:blip r:embed="rId5"/>
          <a:stretch>
            <a:fillRect/>
          </a:stretch>
        </p:blipFill>
        <p:spPr>
          <a:xfrm>
            <a:off x="534811" y="518092"/>
            <a:ext cx="1801495" cy="397654"/>
          </a:xfrm>
          <a:prstGeom prst="rect">
            <a:avLst/>
          </a:prstGeom>
        </p:spPr>
      </p:pic>
    </p:spTree>
    <p:extLst>
      <p:ext uri="{BB962C8B-B14F-4D97-AF65-F5344CB8AC3E}">
        <p14:creationId xmlns:p14="http://schemas.microsoft.com/office/powerpoint/2010/main" val="3499110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Navy Background" descr="Navy Background">
            <a:extLst>
              <a:ext uri="{FF2B5EF4-FFF2-40B4-BE49-F238E27FC236}">
                <a16:creationId xmlns:a16="http://schemas.microsoft.com/office/drawing/2014/main" id="{5899574D-6869-094E-9ECF-D99B08B6DBAA}"/>
              </a:ext>
            </a:extLst>
          </p:cNvPr>
          <p:cNvSpPr/>
          <p:nvPr userDrawn="1"/>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Small White Logo" descr="Small WU logo">
            <a:extLst>
              <a:ext uri="{FF2B5EF4-FFF2-40B4-BE49-F238E27FC236}">
                <a16:creationId xmlns:a16="http://schemas.microsoft.com/office/drawing/2014/main" id="{FC8D5F17-C7D6-CB4B-920D-D779790ED32D}"/>
              </a:ext>
            </a:extLst>
          </p:cNvPr>
          <p:cNvPicPr>
            <a:picLocks noChangeAspect="1"/>
          </p:cNvPicPr>
          <p:nvPr userDrawn="1"/>
        </p:nvPicPr>
        <p:blipFill>
          <a:blip r:embed="rId2"/>
          <a:stretch>
            <a:fillRect/>
          </a:stretch>
        </p:blipFill>
        <p:spPr>
          <a:xfrm>
            <a:off x="534811" y="518092"/>
            <a:ext cx="1801495" cy="397654"/>
          </a:xfrm>
          <a:prstGeom prst="rect">
            <a:avLst/>
          </a:prstGeom>
        </p:spPr>
      </p:pic>
      <p:pic>
        <p:nvPicPr>
          <p:cNvPr id="8" name="Picture 7" descr="A colorful rectangular shapes on a black background">
            <a:extLst>
              <a:ext uri="{FF2B5EF4-FFF2-40B4-BE49-F238E27FC236}">
                <a16:creationId xmlns:a16="http://schemas.microsoft.com/office/drawing/2014/main" id="{E8A614FA-423D-CB45-8789-D7DF73A76972}"/>
              </a:ext>
            </a:extLst>
          </p:cNvPr>
          <p:cNvPicPr>
            <a:picLocks noChangeAspect="1"/>
          </p:cNvPicPr>
          <p:nvPr userDrawn="1"/>
        </p:nvPicPr>
        <p:blipFill>
          <a:blip r:embed="rId3"/>
          <a:stretch>
            <a:fillRect/>
          </a:stretch>
        </p:blipFill>
        <p:spPr>
          <a:xfrm>
            <a:off x="0" y="2513857"/>
            <a:ext cx="3877239" cy="4355432"/>
          </a:xfrm>
          <a:prstGeom prst="rect">
            <a:avLst/>
          </a:prstGeom>
        </p:spPr>
      </p:pic>
    </p:spTree>
    <p:extLst>
      <p:ext uri="{BB962C8B-B14F-4D97-AF65-F5344CB8AC3E}">
        <p14:creationId xmlns:p14="http://schemas.microsoft.com/office/powerpoint/2010/main" val="18077059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Navy Footer Strip" descr="Footer navy">
            <a:extLst>
              <a:ext uri="{FF2B5EF4-FFF2-40B4-BE49-F238E27FC236}">
                <a16:creationId xmlns:a16="http://schemas.microsoft.com/office/drawing/2014/main" id="{16FA2BB5-2F09-9743-8EA8-B99FB55C58F9}"/>
              </a:ext>
            </a:extLst>
          </p:cNvPr>
          <p:cNvSpPr/>
          <p:nvPr userDrawn="1"/>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mall White Logo" descr="Small WU logo">
            <a:extLst>
              <a:ext uri="{FF2B5EF4-FFF2-40B4-BE49-F238E27FC236}">
                <a16:creationId xmlns:a16="http://schemas.microsoft.com/office/drawing/2014/main" id="{BB745866-5D15-0740-B214-A66C9372C0FE}"/>
              </a:ext>
            </a:extLst>
          </p:cNvPr>
          <p:cNvPicPr>
            <a:picLocks noChangeAspect="1"/>
          </p:cNvPicPr>
          <p:nvPr userDrawn="1"/>
        </p:nvPicPr>
        <p:blipFill>
          <a:blip r:embed="rId2"/>
          <a:stretch>
            <a:fillRect/>
          </a:stretch>
        </p:blipFill>
        <p:spPr>
          <a:xfrm>
            <a:off x="534811" y="6217213"/>
            <a:ext cx="1801495" cy="397654"/>
          </a:xfrm>
          <a:prstGeom prst="rect">
            <a:avLst/>
          </a:prstGeom>
        </p:spPr>
      </p:pic>
      <p:pic>
        <p:nvPicPr>
          <p:cNvPr id="7" name="Picture 6" descr="Short tower 3">
            <a:extLst>
              <a:ext uri="{FF2B5EF4-FFF2-40B4-BE49-F238E27FC236}">
                <a16:creationId xmlns:a16="http://schemas.microsoft.com/office/drawing/2014/main" id="{2FE5A0E6-BE5B-FA44-A0E7-1B3D28BFA305}"/>
              </a:ext>
            </a:extLst>
          </p:cNvPr>
          <p:cNvPicPr>
            <a:picLocks noChangeAspect="1"/>
          </p:cNvPicPr>
          <p:nvPr userDrawn="1"/>
        </p:nvPicPr>
        <p:blipFill rotWithShape="1">
          <a:blip r:embed="rId3"/>
          <a:srcRect r="-1142" b="69559"/>
          <a:stretch/>
        </p:blipFill>
        <p:spPr>
          <a:xfrm>
            <a:off x="11082732" y="5363376"/>
            <a:ext cx="548323" cy="1494624"/>
          </a:xfrm>
          <a:prstGeom prst="rect">
            <a:avLst/>
          </a:prstGeom>
        </p:spPr>
      </p:pic>
    </p:spTree>
    <p:extLst>
      <p:ext uri="{BB962C8B-B14F-4D97-AF65-F5344CB8AC3E}">
        <p14:creationId xmlns:p14="http://schemas.microsoft.com/office/powerpoint/2010/main" val="590634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04829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965090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40344924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386932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1/16/2025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0095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939540"/>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BUS7C2 </a:t>
            </a:r>
          </a:p>
          <a:p>
            <a:pPr>
              <a:lnSpc>
                <a:spcPts val="6000"/>
              </a:lnSpc>
            </a:pPr>
            <a:r>
              <a:rPr lang="en-US" sz="5400" kern="2000" dirty="0">
                <a:solidFill>
                  <a:srgbClr val="141F34"/>
                </a:solidFill>
                <a:latin typeface="Clash Display Medium" pitchFamily="2" charset="0"/>
              </a:rPr>
              <a:t>Finance and </a:t>
            </a:r>
          </a:p>
          <a:p>
            <a:pPr>
              <a:lnSpc>
                <a:spcPts val="6000"/>
              </a:lnSpc>
            </a:pPr>
            <a:r>
              <a:rPr lang="en-US" sz="5400" kern="2000" dirty="0">
                <a:solidFill>
                  <a:srgbClr val="141F34"/>
                </a:solidFill>
                <a:latin typeface="Clash Display Medium" pitchFamily="2" charset="0"/>
              </a:rPr>
              <a:t>Accounting for</a:t>
            </a:r>
          </a:p>
          <a:p>
            <a:pPr>
              <a:lnSpc>
                <a:spcPts val="6000"/>
              </a:lnSpc>
            </a:pPr>
            <a:r>
              <a:rPr lang="en-US" sz="5400" kern="2000" dirty="0">
                <a:solidFill>
                  <a:srgbClr val="141F34"/>
                </a:solidFill>
                <a:latin typeface="Clash Display Medium" pitchFamily="2" charset="0"/>
              </a:rPr>
              <a:t>Business</a:t>
            </a:r>
            <a:br>
              <a:rPr lang="en-US" sz="5400" kern="2000" dirty="0">
                <a:solidFill>
                  <a:srgbClr val="141F34"/>
                </a:solidFill>
                <a:latin typeface="Clash Display Medium" pitchFamily="2" charset="0"/>
              </a:rPr>
            </a:br>
            <a:endParaRPr lang="en-US" sz="5400" kern="2000" dirty="0">
              <a:solidFill>
                <a:srgbClr val="141F34"/>
              </a:solidFill>
              <a:latin typeface="Clash Display Medium" pitchFamily="2" charset="0"/>
            </a:endParaRP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715588" y="3607284"/>
            <a:ext cx="5690315" cy="1631216"/>
          </a:xfrm>
          <a:prstGeom prst="rect">
            <a:avLst/>
          </a:prstGeom>
          <a:noFill/>
        </p:spPr>
        <p:txBody>
          <a:bodyPr wrap="square" rtlCol="0">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2800" b="1"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Tutorial </a:t>
            </a:r>
            <a:r>
              <a:rPr lang="en-US" sz="2800" b="1" kern="2000" dirty="0">
                <a:solidFill>
                  <a:srgbClr val="141F34"/>
                </a:solidFill>
                <a:latin typeface="Calibri" panose="020F0502020204030204" pitchFamily="34" charset="0"/>
                <a:cs typeface="Calibri" panose="020F0502020204030204" pitchFamily="34" charset="0"/>
              </a:rPr>
              <a:t>4</a:t>
            </a:r>
            <a:r>
              <a:rPr kumimoji="0" lang="en-US" sz="2800" b="1"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 </a:t>
            </a:r>
            <a:r>
              <a:rPr kumimoji="0" lang="en-US" sz="2800" b="0"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 </a:t>
            </a:r>
            <a:r>
              <a:rPr lang="en-GB" sz="2200" kern="0" dirty="0">
                <a:solidFill>
                  <a:srgbClr val="242424"/>
                </a:solidFill>
                <a:effectLst/>
                <a:latin typeface="Arial" panose="020B0604020202020204" pitchFamily="34" charset="0"/>
                <a:ea typeface="Times New Roman" panose="02020603050405020304" pitchFamily="18" charset="0"/>
              </a:rPr>
              <a:t>Assignment 2 discussion : Financial statement analysis-case study</a:t>
            </a:r>
            <a:endParaRPr kumimoji="0" lang="en-US" sz="2200" b="0" i="1"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endParaRPr>
          </a:p>
          <a:p>
            <a:pPr marL="0" marR="0" lvl="0" indent="0" algn="l" defTabSz="914400" rtl="0" eaLnBrk="1" fontAlgn="auto" latinLnBrk="0" hangingPunct="1">
              <a:lnSpc>
                <a:spcPts val="6000"/>
              </a:lnSpc>
              <a:spcBef>
                <a:spcPts val="0"/>
              </a:spcBef>
              <a:spcAft>
                <a:spcPts val="0"/>
              </a:spcAft>
              <a:buClrTx/>
              <a:buSzTx/>
              <a:buFontTx/>
              <a:buNone/>
              <a:tabLst/>
              <a:defRPr/>
            </a:pPr>
            <a:r>
              <a:rPr kumimoji="0" lang="en-US" sz="5400" b="0" i="0" u="none" strike="noStrike" kern="2000" cap="none" spc="0" normalizeH="0" baseline="0" noProof="0" dirty="0">
                <a:ln>
                  <a:noFill/>
                </a:ln>
                <a:solidFill>
                  <a:srgbClr val="141F34"/>
                </a:solidFill>
                <a:effectLst/>
                <a:uLnTx/>
                <a:uFillTx/>
                <a:latin typeface="Clash Display Medium" pitchFamily="2" charset="0"/>
                <a:ea typeface="+mn-ea"/>
                <a:cs typeface="+mn-cs"/>
              </a:rPr>
              <a:t> </a:t>
            </a: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964232"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Q2 – 2015 &amp; 2016 Comparison</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5" name="TextBox 4">
            <a:extLst>
              <a:ext uri="{FF2B5EF4-FFF2-40B4-BE49-F238E27FC236}">
                <a16:creationId xmlns:a16="http://schemas.microsoft.com/office/drawing/2014/main" id="{795CB027-6B38-F6FA-49D0-D93BD4D00218}"/>
              </a:ext>
            </a:extLst>
          </p:cNvPr>
          <p:cNvSpPr txBox="1"/>
          <p:nvPr/>
        </p:nvSpPr>
        <p:spPr>
          <a:xfrm>
            <a:off x="444794" y="724437"/>
            <a:ext cx="11442405" cy="4745851"/>
          </a:xfrm>
          <a:prstGeom prst="rect">
            <a:avLst/>
          </a:prstGeom>
          <a:noFill/>
        </p:spPr>
        <p:txBody>
          <a:bodyPr wrap="square">
            <a:spAutoFit/>
          </a:bodyPr>
          <a:lstStyle/>
          <a:p>
            <a:pPr lvl="0">
              <a:lnSpc>
                <a:spcPct val="107000"/>
              </a:lnSpc>
              <a:spcAft>
                <a:spcPts val="800"/>
              </a:spcAft>
              <a:tabLst>
                <a:tab pos="457200" algn="l"/>
              </a:tabLst>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8.   Acid Test</a:t>
            </a:r>
            <a:r>
              <a:rPr lang="en-GB"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dirty="0">
                <a:effectLst/>
                <a:latin typeface="Times New Roman" panose="02020603050405020304" pitchFamily="18" charset="0"/>
                <a:ea typeface="Calibri" panose="020F0502020204030204" pitchFamily="34" charset="0"/>
                <a:cs typeface="Times New Roman" panose="02020603050405020304" pitchFamily="18" charset="0"/>
              </a:rPr>
              <a:t>2015: 0.84</a:t>
            </a:r>
          </a:p>
          <a:p>
            <a:pPr marL="742950" lvl="1" indent="-285750">
              <a:lnSpc>
                <a:spcPct val="107000"/>
              </a:lnSpc>
              <a:spcAft>
                <a:spcPts val="800"/>
              </a:spcAft>
              <a:buSzPts val="1000"/>
              <a:buFont typeface="Symbol" panose="05050102010706020507" pitchFamily="18" charset="2"/>
              <a:buChar char=""/>
              <a:tabLst>
                <a:tab pos="914400" algn="l"/>
              </a:tabLst>
            </a:pPr>
            <a:r>
              <a:rPr lang="en-GB" dirty="0">
                <a:effectLst/>
                <a:latin typeface="Times New Roman" panose="02020603050405020304" pitchFamily="18" charset="0"/>
                <a:ea typeface="Calibri" panose="020F0502020204030204" pitchFamily="34" charset="0"/>
                <a:cs typeface="Times New Roman" panose="02020603050405020304" pitchFamily="18" charset="0"/>
              </a:rPr>
              <a:t>2016: 0.63</a:t>
            </a:r>
          </a:p>
          <a:p>
            <a:pPr marL="661035" indent="-203835">
              <a:lnSpc>
                <a:spcPct val="107000"/>
              </a:lnSpc>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The acid test ratio has also decreased from 2015 to 2016, indicating a decline in the company's ability to meet its short-term liabilities using its most liquid assets.</a:t>
            </a:r>
          </a:p>
          <a:p>
            <a:pPr lvl="0">
              <a:lnSpc>
                <a:spcPct val="107000"/>
              </a:lnSpc>
              <a:spcAft>
                <a:spcPts val="800"/>
              </a:spcAft>
              <a:tabLst>
                <a:tab pos="457200" algn="l"/>
              </a:tabLst>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9.    Gearing</a:t>
            </a:r>
            <a:r>
              <a:rPr lang="en-GB"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dirty="0">
                <a:effectLst/>
                <a:latin typeface="Times New Roman" panose="02020603050405020304" pitchFamily="18" charset="0"/>
                <a:ea typeface="Calibri" panose="020F0502020204030204" pitchFamily="34" charset="0"/>
                <a:cs typeface="Times New Roman" panose="02020603050405020304" pitchFamily="18" charset="0"/>
              </a:rPr>
              <a:t>2015: 26.21%</a:t>
            </a:r>
          </a:p>
          <a:p>
            <a:pPr marL="742950" lvl="1" indent="-285750">
              <a:lnSpc>
                <a:spcPct val="107000"/>
              </a:lnSpc>
              <a:spcAft>
                <a:spcPts val="800"/>
              </a:spcAft>
              <a:buSzPts val="1000"/>
              <a:buFont typeface="Symbol" panose="05050102010706020507" pitchFamily="18" charset="2"/>
              <a:buChar char=""/>
              <a:tabLst>
                <a:tab pos="914400" algn="l"/>
              </a:tabLst>
            </a:pPr>
            <a:r>
              <a:rPr lang="en-GB" dirty="0">
                <a:effectLst/>
                <a:latin typeface="Times New Roman" panose="02020603050405020304" pitchFamily="18" charset="0"/>
                <a:ea typeface="Calibri" panose="020F0502020204030204" pitchFamily="34" charset="0"/>
                <a:cs typeface="Times New Roman" panose="02020603050405020304" pitchFamily="18" charset="0"/>
              </a:rPr>
              <a:t>2016: 35.97%</a:t>
            </a:r>
          </a:p>
          <a:p>
            <a:pPr marL="661035" indent="-203835">
              <a:lnSpc>
                <a:spcPct val="107000"/>
              </a:lnSpc>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There's an increase in gearing from 2015 to 2016, suggesting that the company relied more on debt financing in 2016 compared to 2015.</a:t>
            </a:r>
          </a:p>
          <a:p>
            <a:pPr marL="661035" indent="-203835">
              <a:lnSpc>
                <a:spcPct val="107000"/>
              </a:lnSpc>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Overall, these ratios indicate a mixed performance for Snuggles Carpets from 2015 to 2016, with some improvements in certain areas (such as receivables turnover and payables settlement period), but significant declines in profitability, liquidity, and return on capital employed.</a:t>
            </a:r>
          </a:p>
        </p:txBody>
      </p:sp>
    </p:spTree>
    <p:extLst>
      <p:ext uri="{BB962C8B-B14F-4D97-AF65-F5344CB8AC3E}">
        <p14:creationId xmlns:p14="http://schemas.microsoft.com/office/powerpoint/2010/main" val="1668226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211590"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Q3 – </a:t>
            </a:r>
            <a:r>
              <a:rPr lang="en-GB" sz="2400" b="1" dirty="0">
                <a:highlight>
                  <a:srgbClr val="FFFF00"/>
                </a:highlight>
                <a:latin typeface="Calibri" panose="020F0502020204030204" pitchFamily="34" charset="0"/>
                <a:ea typeface="Calibri" panose="020F0502020204030204" pitchFamily="34" charset="0"/>
                <a:cs typeface="Calibri" panose="020F0502020204030204" pitchFamily="34" charset="0"/>
              </a:rPr>
              <a:t>Recommendations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4" name="TextBox 3">
            <a:extLst>
              <a:ext uri="{FF2B5EF4-FFF2-40B4-BE49-F238E27FC236}">
                <a16:creationId xmlns:a16="http://schemas.microsoft.com/office/drawing/2014/main" id="{ECFD39A2-E83D-29CE-0D34-4E8CFEDB54CD}"/>
              </a:ext>
            </a:extLst>
          </p:cNvPr>
          <p:cNvSpPr txBox="1"/>
          <p:nvPr/>
        </p:nvSpPr>
        <p:spPr>
          <a:xfrm>
            <a:off x="230372" y="821435"/>
            <a:ext cx="11422912" cy="5201360"/>
          </a:xfrm>
          <a:prstGeom prst="rect">
            <a:avLst/>
          </a:prstGeom>
          <a:noFill/>
        </p:spPr>
        <p:txBody>
          <a:bodyPr wrap="square">
            <a:spAutoFit/>
          </a:bodyPr>
          <a:lstStyle/>
          <a:p>
            <a:pPr>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Based on the analysis provided above, here are some actions that the owner of Snuggles Carpets could consider to manage their business effectively in the future:</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Improve Profitability</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Explore opportunities to increase revenue through product diversification, expanding into new markets, or enhancing marketing strategies.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cost-cutting measures to reduce expenses without compromising the quality of products or services.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Enhance Operational Efficiency</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Streamline operations to improve productivity and reduce wastage.</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Invest in technology and automation to streamline processes and reduce manual errors.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Conduct regular performance evaluations to identify areas for improvement and implement best practices.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Optimize Inventory Management</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inventory management software to track inventory levels accurately and prevent overstocking or stockouts.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Negotiate with suppliers for better pricing and terms to optimize inventory costs.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Strengthen Receivables Management</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stricter credit policies to reduce the risk of late or non-payment from customers.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Offer incentives for early payment to encourage prompt payment from customers.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Conduct credit checks on customers to assess their creditworthiness before extending credit.</a:t>
            </a:r>
          </a:p>
        </p:txBody>
      </p:sp>
    </p:spTree>
    <p:extLst>
      <p:ext uri="{BB962C8B-B14F-4D97-AF65-F5344CB8AC3E}">
        <p14:creationId xmlns:p14="http://schemas.microsoft.com/office/powerpoint/2010/main" val="1754938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211590"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Q3 – </a:t>
            </a:r>
            <a:r>
              <a:rPr lang="en-GB" sz="2400" b="1" dirty="0">
                <a:highlight>
                  <a:srgbClr val="FFFF00"/>
                </a:highlight>
                <a:latin typeface="Calibri" panose="020F0502020204030204" pitchFamily="34" charset="0"/>
                <a:ea typeface="Calibri" panose="020F0502020204030204" pitchFamily="34" charset="0"/>
                <a:cs typeface="Calibri" panose="020F0502020204030204" pitchFamily="34" charset="0"/>
              </a:rPr>
              <a:t>Recommendations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4" name="TextBox 3">
            <a:extLst>
              <a:ext uri="{FF2B5EF4-FFF2-40B4-BE49-F238E27FC236}">
                <a16:creationId xmlns:a16="http://schemas.microsoft.com/office/drawing/2014/main" id="{ECFD39A2-E83D-29CE-0D34-4E8CFEDB54CD}"/>
              </a:ext>
            </a:extLst>
          </p:cNvPr>
          <p:cNvSpPr txBox="1"/>
          <p:nvPr/>
        </p:nvSpPr>
        <p:spPr>
          <a:xfrm>
            <a:off x="230372" y="821435"/>
            <a:ext cx="11422912" cy="5201360"/>
          </a:xfrm>
          <a:prstGeom prst="rect">
            <a:avLst/>
          </a:prstGeom>
          <a:noFill/>
        </p:spPr>
        <p:txBody>
          <a:bodyPr wrap="square">
            <a:spAutoFit/>
          </a:bodyPr>
          <a:lstStyle/>
          <a:p>
            <a:pPr>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Based on the analysis provided above, here are some actions that the owner of Snuggles Carpets could consider to manage their business effectively in the future:</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Improve Profitability</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Explore opportunities to increase revenue through product diversification, expanding into new markets, or enhancing marketing strategies.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cost-cutting measures to reduce expenses without compromising the quality of products or services.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Enhance Operational Efficiency</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Streamline operations to improve productivity and reduce wastage.</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Invest in technology and automation to streamline processes and reduce manual errors.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Conduct regular performance evaluations to identify areas for improvement and implement best practices.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Optimize Inventory Management</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inventory management software to track inventory levels accurately and prevent overstocking or stockouts.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Negotiate with suppliers for better pricing and terms to optimize inventory costs.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Strengthen Receivables Management</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stricter credit policies to reduce the risk of late or non-payment from customers.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Offer incentives for early payment to encourage prompt payment from customers.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Conduct credit checks on customers to assess their creditworthiness before extending credit.</a:t>
            </a:r>
          </a:p>
        </p:txBody>
      </p:sp>
    </p:spTree>
    <p:extLst>
      <p:ext uri="{BB962C8B-B14F-4D97-AF65-F5344CB8AC3E}">
        <p14:creationId xmlns:p14="http://schemas.microsoft.com/office/powerpoint/2010/main" val="274312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211590"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Q3 – </a:t>
            </a:r>
            <a:r>
              <a:rPr lang="en-GB" sz="2400" b="1" dirty="0">
                <a:highlight>
                  <a:srgbClr val="FFFF00"/>
                </a:highlight>
                <a:latin typeface="Calibri" panose="020F0502020204030204" pitchFamily="34" charset="0"/>
                <a:ea typeface="Calibri" panose="020F0502020204030204" pitchFamily="34" charset="0"/>
                <a:cs typeface="Calibri" panose="020F0502020204030204" pitchFamily="34" charset="0"/>
              </a:rPr>
              <a:t>Recommendations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5" name="TextBox 4">
            <a:extLst>
              <a:ext uri="{FF2B5EF4-FFF2-40B4-BE49-F238E27FC236}">
                <a16:creationId xmlns:a16="http://schemas.microsoft.com/office/drawing/2014/main" id="{3B8FABE9-815D-88CD-8B81-0BB9129E2160}"/>
              </a:ext>
            </a:extLst>
          </p:cNvPr>
          <p:cNvSpPr txBox="1"/>
          <p:nvPr/>
        </p:nvSpPr>
        <p:spPr>
          <a:xfrm>
            <a:off x="304800" y="725741"/>
            <a:ext cx="11582400" cy="5201360"/>
          </a:xfrm>
          <a:prstGeom prst="rect">
            <a:avLst/>
          </a:prstGeom>
          <a:noFill/>
        </p:spPr>
        <p:txBody>
          <a:bodyPr wrap="square">
            <a:spAutoFit/>
          </a:bodyPr>
          <a:lstStyle/>
          <a:p>
            <a:pPr lvl="0">
              <a:lnSpc>
                <a:spcPct val="107000"/>
              </a:lnSpc>
              <a:spcAft>
                <a:spcPts val="800"/>
              </a:spcAft>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5.    Improve Payables Management</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Negotiate favourable payment terms with suppliers to improve cash flow.</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Take advantage of early payment discounts offered by suppliers to reduce costs.</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Prioritize payments to suppliers based on their importance to the business to maintain good relationships.</a:t>
            </a:r>
          </a:p>
          <a:p>
            <a:pPr lvl="0">
              <a:lnSpc>
                <a:spcPct val="107000"/>
              </a:lnSpc>
              <a:spcAft>
                <a:spcPts val="800"/>
              </a:spcAft>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6.     Enhance Liquidity Position</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Increase cash reserves to improve liquidity and provide a buffer for unexpected expenses or downturns in the business cycle.</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Explore alternative financing options, such as lines of credit or short-term loans, to bridge cash flow gaps.</a:t>
            </a:r>
          </a:p>
          <a:p>
            <a:pPr lvl="0">
              <a:lnSpc>
                <a:spcPct val="107000"/>
              </a:lnSpc>
              <a:spcAft>
                <a:spcPts val="800"/>
              </a:spcAft>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7.      Reduce Dependency on Debt Financing</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Develop a balanced capital structure by reducing reliance on debt financing and increasing equity financing.</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Explore alternative sources of financing, such as venture capital or angel investors, to diversify funding sources.</a:t>
            </a:r>
          </a:p>
          <a:p>
            <a:pPr lvl="0">
              <a:lnSpc>
                <a:spcPct val="107000"/>
              </a:lnSpc>
              <a:spcAft>
                <a:spcPts val="800"/>
              </a:spcAft>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8.      Focus on Customer Satisfaction and Retention</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Invest in customer service training for employees to ensure excellent customer experience.</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Implement customer loyalty programs to reward repeat business and encourage customer retention.</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Solicit feedback from customers to identify areas for improvement and address any issues promptly.</a:t>
            </a:r>
          </a:p>
          <a:p>
            <a:pPr>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By implementing these actions, the owner of Snuggles Carpets can work towards improving the overall performance and sustainability of the business in the future.</a:t>
            </a:r>
          </a:p>
        </p:txBody>
      </p:sp>
    </p:spTree>
    <p:extLst>
      <p:ext uri="{BB962C8B-B14F-4D97-AF65-F5344CB8AC3E}">
        <p14:creationId xmlns:p14="http://schemas.microsoft.com/office/powerpoint/2010/main" val="1974226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1631216"/>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 very much!</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3942298"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graphicFrame>
        <p:nvGraphicFramePr>
          <p:cNvPr id="3" name="Table 2">
            <a:extLst>
              <a:ext uri="{FF2B5EF4-FFF2-40B4-BE49-F238E27FC236}">
                <a16:creationId xmlns:a16="http://schemas.microsoft.com/office/drawing/2014/main" id="{1CF4AC2C-3DC1-C24C-482F-9CA380A4C737}"/>
              </a:ext>
            </a:extLst>
          </p:cNvPr>
          <p:cNvGraphicFramePr>
            <a:graphicFrameLocks noGrp="1"/>
          </p:cNvGraphicFramePr>
          <p:nvPr>
            <p:extLst>
              <p:ext uri="{D42A27DB-BD31-4B8C-83A1-F6EECF244321}">
                <p14:modId xmlns:p14="http://schemas.microsoft.com/office/powerpoint/2010/main" val="2988857789"/>
              </p:ext>
            </p:extLst>
          </p:nvPr>
        </p:nvGraphicFramePr>
        <p:xfrm>
          <a:off x="554015" y="1626166"/>
          <a:ext cx="10089177" cy="3111056"/>
        </p:xfrm>
        <a:graphic>
          <a:graphicData uri="http://schemas.openxmlformats.org/drawingml/2006/table">
            <a:tbl>
              <a:tblPr firstRow="1" firstCol="1" bandRow="1"/>
              <a:tblGrid>
                <a:gridCol w="3362686">
                  <a:extLst>
                    <a:ext uri="{9D8B030D-6E8A-4147-A177-3AD203B41FA5}">
                      <a16:colId xmlns:a16="http://schemas.microsoft.com/office/drawing/2014/main" val="1954661737"/>
                    </a:ext>
                  </a:extLst>
                </a:gridCol>
                <a:gridCol w="3362686">
                  <a:extLst>
                    <a:ext uri="{9D8B030D-6E8A-4147-A177-3AD203B41FA5}">
                      <a16:colId xmlns:a16="http://schemas.microsoft.com/office/drawing/2014/main" val="3291901725"/>
                    </a:ext>
                  </a:extLst>
                </a:gridCol>
                <a:gridCol w="3363805">
                  <a:extLst>
                    <a:ext uri="{9D8B030D-6E8A-4147-A177-3AD203B41FA5}">
                      <a16:colId xmlns:a16="http://schemas.microsoft.com/office/drawing/2014/main" val="3148555771"/>
                    </a:ext>
                  </a:extLst>
                </a:gridCol>
              </a:tblGrid>
              <a:tr h="0">
                <a:tc>
                  <a:txBody>
                    <a:bodyPr/>
                    <a:lstStyle/>
                    <a:p>
                      <a:pP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dirty="0">
                          <a:effectLst/>
                          <a:latin typeface="Calibri" panose="020F0502020204030204" pitchFamily="34" charset="0"/>
                          <a:ea typeface="Calibri" panose="020F0502020204030204" pitchFamily="34" charset="0"/>
                          <a:cs typeface="Times New Roman" panose="02020603050405020304" pitchFamily="18" charset="0"/>
                        </a:rPr>
                        <a:t>2015</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2400" b="1" dirty="0">
                          <a:effectLst/>
                          <a:latin typeface="Calibri" panose="020F0502020204030204" pitchFamily="34" charset="0"/>
                          <a:ea typeface="Calibri" panose="020F0502020204030204" pitchFamily="34" charset="0"/>
                          <a:cs typeface="Times New Roman" panose="02020603050405020304" pitchFamily="18" charset="0"/>
                        </a:rPr>
                        <a:t>£m</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a:effectLst/>
                          <a:latin typeface="Calibri" panose="020F0502020204030204" pitchFamily="34" charset="0"/>
                          <a:ea typeface="Calibri" panose="020F0502020204030204" pitchFamily="34" charset="0"/>
                          <a:cs typeface="Times New Roman" panose="02020603050405020304" pitchFamily="18" charset="0"/>
                        </a:rPr>
                        <a:t>2016</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2400" b="1">
                          <a:effectLst/>
                          <a:latin typeface="Calibri" panose="020F0502020204030204" pitchFamily="34" charset="0"/>
                          <a:ea typeface="Calibri" panose="020F0502020204030204" pitchFamily="34" charset="0"/>
                          <a:cs typeface="Times New Roman" panose="02020603050405020304" pitchFamily="18" charset="0"/>
                        </a:rPr>
                        <a:t>£m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46390948"/>
                  </a:ext>
                </a:extLst>
              </a:tr>
              <a:tr h="0">
                <a:tc>
                  <a:txBody>
                    <a:bodyPr/>
                    <a:lstStyle/>
                    <a:p>
                      <a:pP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Sales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2,240</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2,681</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98145933"/>
                  </a:ext>
                </a:extLst>
              </a:tr>
              <a:tr h="0">
                <a:tc>
                  <a:txBody>
                    <a:bodyPr/>
                    <a:lstStyle/>
                    <a:p>
                      <a:pP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Cost of Sales</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(1,745)</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(2,272)</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7809482"/>
                  </a:ext>
                </a:extLst>
              </a:tr>
              <a:tr h="0">
                <a:tc>
                  <a:txBody>
                    <a:bodyPr/>
                    <a:lstStyle/>
                    <a:p>
                      <a:pP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Purchases</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1710</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2270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99027340"/>
                  </a:ext>
                </a:extLst>
              </a:tr>
              <a:tr h="0">
                <a:tc>
                  <a:txBody>
                    <a:bodyPr/>
                    <a:lstStyle/>
                    <a:p>
                      <a:pP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Gross Profit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a:effectLst/>
                          <a:latin typeface="Calibri" panose="020F0502020204030204" pitchFamily="34" charset="0"/>
                          <a:ea typeface="Calibri" panose="020F0502020204030204" pitchFamily="34" charset="0"/>
                          <a:cs typeface="Times New Roman" panose="02020603050405020304" pitchFamily="18" charset="0"/>
                        </a:rPr>
                        <a:t>495</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dirty="0">
                          <a:effectLst/>
                          <a:latin typeface="Calibri" panose="020F0502020204030204" pitchFamily="34" charset="0"/>
                          <a:ea typeface="Calibri" panose="020F0502020204030204" pitchFamily="34" charset="0"/>
                          <a:cs typeface="Times New Roman" panose="02020603050405020304" pitchFamily="18" charset="0"/>
                        </a:rPr>
                        <a:t>409</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81051819"/>
                  </a:ext>
                </a:extLst>
              </a:tr>
              <a:tr h="0">
                <a:tc>
                  <a:txBody>
                    <a:bodyPr/>
                    <a:lstStyle/>
                    <a:p>
                      <a:pP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Expenses</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a:effectLst/>
                          <a:latin typeface="Calibri" panose="020F0502020204030204" pitchFamily="34" charset="0"/>
                          <a:ea typeface="Calibri" panose="020F0502020204030204" pitchFamily="34" charset="0"/>
                          <a:cs typeface="Times New Roman" panose="02020603050405020304" pitchFamily="18" charset="0"/>
                        </a:rPr>
                        <a:t>(252)</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(362)</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26171339"/>
                  </a:ext>
                </a:extLst>
              </a:tr>
              <a:tr h="0">
                <a:tc>
                  <a:txBody>
                    <a:bodyPr/>
                    <a:lstStyle/>
                    <a:p>
                      <a:pPr>
                        <a:lnSpc>
                          <a:spcPct val="107000"/>
                        </a:lnSpc>
                        <a:spcAft>
                          <a:spcPts val="800"/>
                        </a:spcAft>
                      </a:pPr>
                      <a:r>
                        <a:rPr lang="en-GB" sz="2400" dirty="0">
                          <a:effectLst/>
                          <a:latin typeface="Calibri" panose="020F0502020204030204" pitchFamily="34" charset="0"/>
                          <a:ea typeface="Calibri" panose="020F0502020204030204" pitchFamily="34" charset="0"/>
                          <a:cs typeface="Times New Roman" panose="02020603050405020304" pitchFamily="18" charset="0"/>
                        </a:rPr>
                        <a:t>Operating profit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a:effectLst/>
                          <a:latin typeface="Calibri" panose="020F0502020204030204" pitchFamily="34" charset="0"/>
                          <a:ea typeface="Calibri" panose="020F0502020204030204" pitchFamily="34" charset="0"/>
                          <a:cs typeface="Times New Roman" panose="02020603050405020304" pitchFamily="18" charset="0"/>
                        </a:rPr>
                        <a:t>243</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2400" b="1" dirty="0">
                          <a:effectLst/>
                          <a:latin typeface="Calibri" panose="020F0502020204030204" pitchFamily="34" charset="0"/>
                          <a:ea typeface="Calibri" panose="020F0502020204030204" pitchFamily="34" charset="0"/>
                          <a:cs typeface="Times New Roman" panose="02020603050405020304" pitchFamily="18" charset="0"/>
                        </a:rPr>
                        <a:t>47</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3271589"/>
                  </a:ext>
                </a:extLst>
              </a:tr>
            </a:tbl>
          </a:graphicData>
        </a:graphic>
      </p:graphicFrame>
      <p:sp>
        <p:nvSpPr>
          <p:cNvPr id="6" name="TextBox 5">
            <a:extLst>
              <a:ext uri="{FF2B5EF4-FFF2-40B4-BE49-F238E27FC236}">
                <a16:creationId xmlns:a16="http://schemas.microsoft.com/office/drawing/2014/main" id="{1C101450-DFBA-DF5C-515F-76F9AAFDC3A4}"/>
              </a:ext>
            </a:extLst>
          </p:cNvPr>
          <p:cNvSpPr txBox="1"/>
          <p:nvPr/>
        </p:nvSpPr>
        <p:spPr>
          <a:xfrm>
            <a:off x="304800" y="881289"/>
            <a:ext cx="3700885" cy="461665"/>
          </a:xfrm>
          <a:prstGeom prst="rect">
            <a:avLst/>
          </a:prstGeom>
          <a:noFill/>
        </p:spPr>
        <p:txBody>
          <a:bodyPr wrap="none" rtlCol="0">
            <a:spAutoFit/>
          </a:bodyPr>
          <a:lstStyle/>
          <a:p>
            <a:r>
              <a:rPr lang="en-GB" sz="2400" b="1" dirty="0">
                <a:latin typeface="Times New Roman" panose="02020603050405020304" pitchFamily="18" charset="0"/>
                <a:cs typeface="Times New Roman" panose="02020603050405020304" pitchFamily="18" charset="0"/>
              </a:rPr>
              <a:t>Statement of Profit &amp; Loss</a:t>
            </a:r>
          </a:p>
        </p:txBody>
      </p:sp>
    </p:spTree>
    <p:extLst>
      <p:ext uri="{BB962C8B-B14F-4D97-AF65-F5344CB8AC3E}">
        <p14:creationId xmlns:p14="http://schemas.microsoft.com/office/powerpoint/2010/main" val="2600063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3942298"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6" name="TextBox 5">
            <a:extLst>
              <a:ext uri="{FF2B5EF4-FFF2-40B4-BE49-F238E27FC236}">
                <a16:creationId xmlns:a16="http://schemas.microsoft.com/office/drawing/2014/main" id="{1C101450-DFBA-DF5C-515F-76F9AAFDC3A4}"/>
              </a:ext>
            </a:extLst>
          </p:cNvPr>
          <p:cNvSpPr txBox="1"/>
          <p:nvPr/>
        </p:nvSpPr>
        <p:spPr>
          <a:xfrm>
            <a:off x="304800" y="574750"/>
            <a:ext cx="4278735" cy="461665"/>
          </a:xfrm>
          <a:prstGeom prst="rect">
            <a:avLst/>
          </a:prstGeom>
          <a:noFill/>
        </p:spPr>
        <p:txBody>
          <a:bodyPr wrap="none" rtlCol="0">
            <a:spAutoFit/>
          </a:bodyPr>
          <a:lstStyle/>
          <a:p>
            <a:r>
              <a:rPr lang="en-GB" sz="2400" b="1" dirty="0">
                <a:latin typeface="Times New Roman" panose="02020603050405020304" pitchFamily="18" charset="0"/>
                <a:cs typeface="Times New Roman" panose="02020603050405020304" pitchFamily="18" charset="0"/>
              </a:rPr>
              <a:t>Statement of Financial position</a:t>
            </a:r>
          </a:p>
        </p:txBody>
      </p:sp>
      <p:graphicFrame>
        <p:nvGraphicFramePr>
          <p:cNvPr id="4" name="Table 3">
            <a:extLst>
              <a:ext uri="{FF2B5EF4-FFF2-40B4-BE49-F238E27FC236}">
                <a16:creationId xmlns:a16="http://schemas.microsoft.com/office/drawing/2014/main" id="{B269035D-6FB1-719E-7985-DA7F764A606A}"/>
              </a:ext>
            </a:extLst>
          </p:cNvPr>
          <p:cNvGraphicFramePr>
            <a:graphicFrameLocks noGrp="1"/>
          </p:cNvGraphicFramePr>
          <p:nvPr>
            <p:extLst>
              <p:ext uri="{D42A27DB-BD31-4B8C-83A1-F6EECF244321}">
                <p14:modId xmlns:p14="http://schemas.microsoft.com/office/powerpoint/2010/main" val="345669792"/>
              </p:ext>
            </p:extLst>
          </p:nvPr>
        </p:nvGraphicFramePr>
        <p:xfrm>
          <a:off x="304801" y="1006770"/>
          <a:ext cx="10827487" cy="4449451"/>
        </p:xfrm>
        <a:graphic>
          <a:graphicData uri="http://schemas.openxmlformats.org/drawingml/2006/table">
            <a:tbl>
              <a:tblPr firstRow="1" firstCol="1" bandRow="1"/>
              <a:tblGrid>
                <a:gridCol w="2150847">
                  <a:extLst>
                    <a:ext uri="{9D8B030D-6E8A-4147-A177-3AD203B41FA5}">
                      <a16:colId xmlns:a16="http://schemas.microsoft.com/office/drawing/2014/main" val="1699459978"/>
                    </a:ext>
                  </a:extLst>
                </a:gridCol>
                <a:gridCol w="789005">
                  <a:extLst>
                    <a:ext uri="{9D8B030D-6E8A-4147-A177-3AD203B41FA5}">
                      <a16:colId xmlns:a16="http://schemas.microsoft.com/office/drawing/2014/main" val="1404236900"/>
                    </a:ext>
                  </a:extLst>
                </a:gridCol>
                <a:gridCol w="1072420">
                  <a:extLst>
                    <a:ext uri="{9D8B030D-6E8A-4147-A177-3AD203B41FA5}">
                      <a16:colId xmlns:a16="http://schemas.microsoft.com/office/drawing/2014/main" val="299390920"/>
                    </a:ext>
                  </a:extLst>
                </a:gridCol>
                <a:gridCol w="976348">
                  <a:extLst>
                    <a:ext uri="{9D8B030D-6E8A-4147-A177-3AD203B41FA5}">
                      <a16:colId xmlns:a16="http://schemas.microsoft.com/office/drawing/2014/main" val="1704680344"/>
                    </a:ext>
                  </a:extLst>
                </a:gridCol>
                <a:gridCol w="2722485">
                  <a:extLst>
                    <a:ext uri="{9D8B030D-6E8A-4147-A177-3AD203B41FA5}">
                      <a16:colId xmlns:a16="http://schemas.microsoft.com/office/drawing/2014/main" val="2035765465"/>
                    </a:ext>
                  </a:extLst>
                </a:gridCol>
                <a:gridCol w="909095">
                  <a:extLst>
                    <a:ext uri="{9D8B030D-6E8A-4147-A177-3AD203B41FA5}">
                      <a16:colId xmlns:a16="http://schemas.microsoft.com/office/drawing/2014/main" val="1168371905"/>
                    </a:ext>
                  </a:extLst>
                </a:gridCol>
                <a:gridCol w="1072420">
                  <a:extLst>
                    <a:ext uri="{9D8B030D-6E8A-4147-A177-3AD203B41FA5}">
                      <a16:colId xmlns:a16="http://schemas.microsoft.com/office/drawing/2014/main" val="666562991"/>
                    </a:ext>
                  </a:extLst>
                </a:gridCol>
                <a:gridCol w="1134867">
                  <a:extLst>
                    <a:ext uri="{9D8B030D-6E8A-4147-A177-3AD203B41FA5}">
                      <a16:colId xmlns:a16="http://schemas.microsoft.com/office/drawing/2014/main" val="1922949768"/>
                    </a:ext>
                  </a:extLst>
                </a:gridCol>
              </a:tblGrid>
              <a:tr h="643028">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2014</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£m</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2015</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£m</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2016</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£m</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EQUITY &amp; LIABILITIES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2014</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£m</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2015</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£m</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2016</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£m</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5990148"/>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Noncurrent 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gridSpan="2">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GB"/>
                    </a:p>
                  </a:txBody>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Equity</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gridSpan="2">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GB"/>
                    </a:p>
                  </a:txBody>
                  <a:tcPr/>
                </a:tc>
                <a:extLst>
                  <a:ext uri="{0D108BD9-81ED-4DB2-BD59-A6C34878D82A}">
                    <a16:rowId xmlns:a16="http://schemas.microsoft.com/office/drawing/2014/main" val="4022201262"/>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Land and buildings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381</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427</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Owner’s capital</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42674858"/>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Fixtures and fittings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129</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160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Retained earnings (profits)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263</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234</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78202891"/>
                  </a:ext>
                </a:extLst>
              </a:tr>
              <a:tr h="546323">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noncurrent 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510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587</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Equity</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563</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534</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79926423"/>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Current 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gridSpan="2">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GB"/>
                    </a:p>
                  </a:txBody>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Noncurrent liabilities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gridSpan="2">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GB"/>
                    </a:p>
                  </a:txBody>
                  <a:tcPr/>
                </a:tc>
                <a:extLst>
                  <a:ext uri="{0D108BD9-81ED-4DB2-BD59-A6C34878D82A}">
                    <a16:rowId xmlns:a16="http://schemas.microsoft.com/office/drawing/2014/main" val="997309585"/>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Inventory</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250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300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406</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Loans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200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374454"/>
                  </a:ext>
                </a:extLst>
              </a:tr>
              <a:tr h="266967">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Receivables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220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240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273</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Current Liabilities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5867475"/>
                  </a:ext>
                </a:extLst>
              </a:tr>
              <a:tr h="643028">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Cash</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4</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Payables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260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291</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356</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53777833"/>
                  </a:ext>
                </a:extLst>
              </a:tr>
              <a:tr h="266967">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Current 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544</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679</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Bank overdraft</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a:effectLst/>
                          <a:latin typeface="Calibri" panose="020F0502020204030204" pitchFamily="34" charset="0"/>
                          <a:ea typeface="Calibri" panose="020F0502020204030204" pitchFamily="34" charset="0"/>
                          <a:cs typeface="Times New Roman" panose="02020603050405020304" pitchFamily="18" charset="0"/>
                        </a:rPr>
                        <a:t>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76</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12660959"/>
                  </a:ext>
                </a:extLst>
              </a:tr>
              <a:tr h="266967">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Current Liabilities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291</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432</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71047621"/>
                  </a:ext>
                </a:extLst>
              </a:tr>
              <a:tr h="266967">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Assets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1,054</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1,266</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Total equity &amp; liabilities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 </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a:effectLst/>
                          <a:latin typeface="Calibri" panose="020F0502020204030204" pitchFamily="34" charset="0"/>
                          <a:ea typeface="Calibri" panose="020F0502020204030204" pitchFamily="34" charset="0"/>
                          <a:cs typeface="Times New Roman" panose="02020603050405020304" pitchFamily="18" charset="0"/>
                        </a:rPr>
                        <a:t>1,054</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GB" sz="1800" b="1" dirty="0">
                          <a:effectLst/>
                          <a:latin typeface="Calibri" panose="020F0502020204030204" pitchFamily="34" charset="0"/>
                          <a:ea typeface="Calibri" panose="020F0502020204030204" pitchFamily="34" charset="0"/>
                          <a:cs typeface="Times New Roman" panose="02020603050405020304" pitchFamily="18" charset="0"/>
                        </a:rPr>
                        <a:t>1,266</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4861" marR="6486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86732651"/>
                  </a:ext>
                </a:extLst>
              </a:tr>
            </a:tbl>
          </a:graphicData>
        </a:graphic>
      </p:graphicFrame>
    </p:spTree>
    <p:extLst>
      <p:ext uri="{BB962C8B-B14F-4D97-AF65-F5344CB8AC3E}">
        <p14:creationId xmlns:p14="http://schemas.microsoft.com/office/powerpoint/2010/main" val="588755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3942298"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8" name="TextBox 7">
            <a:extLst>
              <a:ext uri="{FF2B5EF4-FFF2-40B4-BE49-F238E27FC236}">
                <a16:creationId xmlns:a16="http://schemas.microsoft.com/office/drawing/2014/main" id="{05AB0B71-CDF3-E781-3361-9F8C0F7D7DF0}"/>
              </a:ext>
            </a:extLst>
          </p:cNvPr>
          <p:cNvSpPr txBox="1"/>
          <p:nvPr/>
        </p:nvSpPr>
        <p:spPr>
          <a:xfrm>
            <a:off x="382772" y="728999"/>
            <a:ext cx="11366204" cy="5228932"/>
          </a:xfrm>
          <a:prstGeom prst="rect">
            <a:avLst/>
          </a:prstGeom>
          <a:noFill/>
        </p:spPr>
        <p:txBody>
          <a:bodyPr wrap="square">
            <a:spAutoFit/>
          </a:bodyPr>
          <a:lstStyle/>
          <a:p>
            <a:pPr marL="342900" lvl="0" indent="-342900">
              <a:lnSpc>
                <a:spcPct val="107000"/>
              </a:lnSpc>
              <a:spcAft>
                <a:spcPts val="800"/>
              </a:spcAft>
              <a:buFont typeface="+mj-lt"/>
              <a:buAutoNum type="arabicPeriod"/>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Complete the following ratio calculations for Snuggles Carpets (rounding to 2 decimal places):</a:t>
            </a:r>
            <a:endParaRPr lang="en-GB"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GB" sz="2000" dirty="0">
                <a:effectLst/>
                <a:latin typeface="Arial" panose="020B0604020202020204" pitchFamily="34" charset="0"/>
                <a:ea typeface="Calibri" panose="020F0502020204030204" pitchFamily="34" charset="0"/>
                <a:cs typeface="Times New Roman" panose="02020603050405020304" pitchFamily="18" charset="0"/>
              </a:rPr>
              <a:t>   </a:t>
            </a:r>
            <a:endParaRPr lang="en-GB" sz="2000" b="1" dirty="0">
              <a:latin typeface="Arial" panose="020B0604020202020204" pitchFamily="34" charset="0"/>
              <a:ea typeface="Calibri" panose="020F0502020204030204" pitchFamily="34" charset="0"/>
              <a:cs typeface="Times New Roman" panose="02020603050405020304" pitchFamily="18" charset="0"/>
            </a:endParaRPr>
          </a:p>
          <a:p>
            <a:pPr marL="571500" indent="-342900">
              <a:lnSpc>
                <a:spcPct val="107000"/>
              </a:lnSpc>
              <a:spcAft>
                <a:spcPts val="800"/>
              </a:spcAft>
              <a:buFont typeface="+mj-lt"/>
              <a:buAutoNum type="alphaLcPeriod"/>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Operating profit margin</a:t>
            </a:r>
            <a:endParaRPr lang="en-GB" dirty="0">
              <a:effectLst/>
              <a:latin typeface="Times New Roman" panose="02020603050405020304" pitchFamily="18" charset="0"/>
              <a:ea typeface="Calibri" panose="020F0502020204030204" pitchFamily="34" charset="0"/>
              <a:cs typeface="Times New Roman" panose="02020603050405020304" pitchFamily="18" charset="0"/>
            </a:endParaRPr>
          </a:p>
          <a:p>
            <a:pPr marL="571500" indent="-342900">
              <a:lnSpc>
                <a:spcPct val="107000"/>
              </a:lnSpc>
              <a:spcAft>
                <a:spcPts val="800"/>
              </a:spcAft>
              <a:buFont typeface="+mj-lt"/>
              <a:buAutoNum type="alphaLcPeriod"/>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Gross profit margin</a:t>
            </a:r>
          </a:p>
          <a:p>
            <a:pPr marL="571500" indent="-342900">
              <a:lnSpc>
                <a:spcPct val="107000"/>
              </a:lnSpc>
              <a:spcAft>
                <a:spcPts val="800"/>
              </a:spcAft>
              <a:buFont typeface="+mj-lt"/>
              <a:buAutoNum type="alphaLcPeriod"/>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Return on Capital Employed (ROCE)</a:t>
            </a:r>
            <a:endParaRPr lang="en-GB" dirty="0">
              <a:effectLst/>
              <a:latin typeface="Times New Roman" panose="02020603050405020304" pitchFamily="18" charset="0"/>
              <a:ea typeface="Calibri" panose="020F0502020204030204" pitchFamily="34" charset="0"/>
              <a:cs typeface="Times New Roman" panose="02020603050405020304" pitchFamily="18" charset="0"/>
            </a:endParaRPr>
          </a:p>
          <a:p>
            <a:pPr marL="571500" indent="-342900">
              <a:lnSpc>
                <a:spcPct val="107000"/>
              </a:lnSpc>
              <a:spcAft>
                <a:spcPts val="800"/>
              </a:spcAft>
              <a:buFont typeface="+mj-lt"/>
              <a:buAutoNum type="alphaLcPeriod"/>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Average Inventories’ turnover period </a:t>
            </a:r>
            <a:endParaRPr lang="en-GB" dirty="0">
              <a:effectLst/>
              <a:latin typeface="Times New Roman" panose="02020603050405020304" pitchFamily="18" charset="0"/>
              <a:ea typeface="Calibri" panose="020F0502020204030204" pitchFamily="34" charset="0"/>
              <a:cs typeface="Times New Roman" panose="02020603050405020304" pitchFamily="18" charset="0"/>
            </a:endParaRPr>
          </a:p>
          <a:p>
            <a:pPr marL="571500" indent="-342900">
              <a:lnSpc>
                <a:spcPct val="107000"/>
              </a:lnSpc>
              <a:spcAft>
                <a:spcPts val="800"/>
              </a:spcAft>
              <a:buFont typeface="+mj-lt"/>
              <a:buAutoNum type="alphaLcPeriod"/>
            </a:pPr>
            <a:r>
              <a:rPr lang="en-GB" b="1" dirty="0">
                <a:effectLst/>
                <a:latin typeface="Times New Roman" panose="02020603050405020304" pitchFamily="18" charset="0"/>
                <a:ea typeface="Calibri" panose="020F0502020204030204" pitchFamily="34" charset="0"/>
                <a:cs typeface="Times New Roman" panose="02020603050405020304" pitchFamily="18" charset="0"/>
              </a:rPr>
              <a:t>Average settlement period for Receivables</a:t>
            </a:r>
            <a:r>
              <a:rPr lang="en-GB" dirty="0">
                <a:effectLst/>
                <a:latin typeface="Times New Roman" panose="02020603050405020304" pitchFamily="18" charset="0"/>
                <a:ea typeface="Calibri" panose="020F0502020204030204" pitchFamily="34" charset="0"/>
                <a:cs typeface="Times New Roman" panose="02020603050405020304" pitchFamily="18" charset="0"/>
              </a:rPr>
              <a:t> </a:t>
            </a:r>
          </a:p>
          <a:p>
            <a:pPr marL="228600">
              <a:lnSpc>
                <a:spcPct val="107000"/>
              </a:lnSpc>
              <a:spcAft>
                <a:spcPts val="800"/>
              </a:spcAft>
            </a:pPr>
            <a:r>
              <a:rPr lang="en-GB" i="1" dirty="0">
                <a:effectLst/>
                <a:latin typeface="Times New Roman" panose="02020603050405020304" pitchFamily="18" charset="0"/>
                <a:ea typeface="Calibri" panose="020F0502020204030204" pitchFamily="34" charset="0"/>
                <a:cs typeface="Times New Roman" panose="02020603050405020304" pitchFamily="18" charset="0"/>
              </a:rPr>
              <a:t>	NB. Assume that all customers buy using credit</a:t>
            </a:r>
            <a:endParaRPr lang="en-GB" dirty="0">
              <a:effectLst/>
              <a:latin typeface="Times New Roman" panose="02020603050405020304" pitchFamily="18" charset="0"/>
              <a:ea typeface="Calibri" panose="020F0502020204030204" pitchFamily="34" charset="0"/>
              <a:cs typeface="Times New Roman" panose="02020603050405020304" pitchFamily="18" charset="0"/>
            </a:endParaRPr>
          </a:p>
          <a:p>
            <a:pPr marL="228600">
              <a:lnSpc>
                <a:spcPct val="107000"/>
              </a:lnSpc>
              <a:spcAft>
                <a:spcPts val="800"/>
              </a:spcAft>
            </a:pPr>
            <a:r>
              <a:rPr lang="en-GB" b="1" dirty="0">
                <a:latin typeface="Times New Roman" panose="02020603050405020304" pitchFamily="18" charset="0"/>
                <a:cs typeface="Times New Roman" panose="02020603050405020304" pitchFamily="18" charset="0"/>
              </a:rPr>
              <a:t>f.    Average settlement period for Payables </a:t>
            </a:r>
          </a:p>
          <a:p>
            <a:pPr marL="228600">
              <a:lnSpc>
                <a:spcPct val="107000"/>
              </a:lnSpc>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        </a:t>
            </a:r>
            <a:r>
              <a:rPr lang="en-GB" i="1" dirty="0">
                <a:latin typeface="Times New Roman" panose="02020603050405020304" pitchFamily="18" charset="0"/>
                <a:cs typeface="Times New Roman" panose="02020603050405020304" pitchFamily="18" charset="0"/>
              </a:rPr>
              <a:t>NB. Assume that all purchases from suppliers are supplied on credit</a:t>
            </a:r>
          </a:p>
          <a:p>
            <a:pPr marL="571500" indent="-342900">
              <a:lnSpc>
                <a:spcPct val="107000"/>
              </a:lnSpc>
              <a:spcAft>
                <a:spcPts val="800"/>
              </a:spcAft>
              <a:buAutoNum type="alphaLcPeriod" startAt="7"/>
            </a:pPr>
            <a:r>
              <a:rPr lang="en-GB" b="1" dirty="0">
                <a:latin typeface="Times New Roman" panose="02020603050405020304" pitchFamily="18" charset="0"/>
                <a:cs typeface="Times New Roman" panose="02020603050405020304" pitchFamily="18" charset="0"/>
              </a:rPr>
              <a:t>Current ratio</a:t>
            </a:r>
          </a:p>
          <a:p>
            <a:pPr marL="571500" indent="-342900">
              <a:lnSpc>
                <a:spcPct val="107000"/>
              </a:lnSpc>
              <a:spcAft>
                <a:spcPts val="800"/>
              </a:spcAft>
              <a:buAutoNum type="alphaLcPeriod" startAt="7"/>
            </a:pPr>
            <a:r>
              <a:rPr lang="en-GB" b="1" dirty="0">
                <a:latin typeface="Times New Roman" panose="02020603050405020304" pitchFamily="18" charset="0"/>
                <a:cs typeface="Times New Roman" panose="02020603050405020304" pitchFamily="18" charset="0"/>
              </a:rPr>
              <a:t>Acid test </a:t>
            </a:r>
          </a:p>
          <a:p>
            <a:pPr marL="571500" indent="-342900">
              <a:lnSpc>
                <a:spcPct val="107000"/>
              </a:lnSpc>
              <a:spcAft>
                <a:spcPts val="800"/>
              </a:spcAft>
              <a:buAutoNum type="alphaLcPeriod" startAt="7"/>
            </a:pPr>
            <a:r>
              <a:rPr lang="en-GB" b="1" dirty="0">
                <a:latin typeface="Times New Roman" panose="02020603050405020304" pitchFamily="18" charset="0"/>
                <a:cs typeface="Times New Roman" panose="02020603050405020304" pitchFamily="18" charset="0"/>
              </a:rPr>
              <a:t>Gearing</a:t>
            </a:r>
          </a:p>
        </p:txBody>
      </p:sp>
    </p:spTree>
    <p:extLst>
      <p:ext uri="{BB962C8B-B14F-4D97-AF65-F5344CB8AC3E}">
        <p14:creationId xmlns:p14="http://schemas.microsoft.com/office/powerpoint/2010/main" val="138424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3942298"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4" name="TextBox 3">
            <a:extLst>
              <a:ext uri="{FF2B5EF4-FFF2-40B4-BE49-F238E27FC236}">
                <a16:creationId xmlns:a16="http://schemas.microsoft.com/office/drawing/2014/main" id="{5646C3DA-8F5A-F0D7-5A5C-2120AC2A01F8}"/>
              </a:ext>
            </a:extLst>
          </p:cNvPr>
          <p:cNvSpPr txBox="1"/>
          <p:nvPr/>
        </p:nvSpPr>
        <p:spPr>
          <a:xfrm>
            <a:off x="0" y="1457396"/>
            <a:ext cx="11568223" cy="3135154"/>
          </a:xfrm>
          <a:prstGeom prst="rect">
            <a:avLst/>
          </a:prstGeom>
          <a:noFill/>
        </p:spPr>
        <p:txBody>
          <a:bodyPr wrap="square">
            <a:spAutoFit/>
          </a:bodyPr>
          <a:lstStyle/>
          <a:p>
            <a:pPr marL="771525" indent="-514350">
              <a:lnSpc>
                <a:spcPct val="107000"/>
              </a:lnSpc>
              <a:spcAft>
                <a:spcPts val="800"/>
              </a:spcAft>
              <a:buFont typeface="+mj-lt"/>
              <a:buAutoNum type="arabicPeriod" startAt="2"/>
            </a:pPr>
            <a:r>
              <a:rPr lang="en-GB" sz="2800" dirty="0">
                <a:effectLst/>
                <a:latin typeface="Times New Roman" panose="02020603050405020304" pitchFamily="18" charset="0"/>
                <a:ea typeface="Calibri" panose="020F0502020204030204" pitchFamily="34" charset="0"/>
                <a:cs typeface="Times New Roman" panose="02020603050405020304" pitchFamily="18" charset="0"/>
              </a:rPr>
              <a:t>Compare 2016 answers to 2015 answers. Do you think the business is getting better or worse? What does this mean? What has changed? </a:t>
            </a:r>
            <a:endParaRPr lang="en-GB"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GB" sz="2800" i="1" dirty="0">
                <a:latin typeface="Times New Roman" panose="02020603050405020304" pitchFamily="18" charset="0"/>
                <a:ea typeface="Calibri" panose="020F0502020204030204" pitchFamily="34" charset="0"/>
                <a:cs typeface="Times New Roman" panose="02020603050405020304" pitchFamily="18" charset="0"/>
              </a:rPr>
              <a:t>     </a:t>
            </a:r>
            <a:r>
              <a:rPr lang="en-GB" sz="2800" i="1" dirty="0">
                <a:effectLst/>
                <a:latin typeface="Times New Roman" panose="02020603050405020304" pitchFamily="18" charset="0"/>
                <a:ea typeface="Calibri" panose="020F0502020204030204" pitchFamily="34" charset="0"/>
                <a:cs typeface="Times New Roman" panose="02020603050405020304" pitchFamily="18" charset="0"/>
              </a:rPr>
              <a:t>-  what other information do you need to interpret these ratios?</a:t>
            </a:r>
            <a:endParaRPr lang="en-GB" sz="2400" i="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GB"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771525" lvl="1" indent="-514350">
              <a:lnSpc>
                <a:spcPct val="107000"/>
              </a:lnSpc>
              <a:spcAft>
                <a:spcPts val="800"/>
              </a:spcAft>
              <a:buFont typeface="+mj-lt"/>
              <a:buAutoNum type="arabicPeriod" startAt="3"/>
            </a:pPr>
            <a:r>
              <a:rPr lang="en-GB" sz="2800" dirty="0">
                <a:latin typeface="Times New Roman" panose="02020603050405020304" pitchFamily="18" charset="0"/>
                <a:cs typeface="Times New Roman" panose="02020603050405020304" pitchFamily="18" charset="0"/>
              </a:rPr>
              <a:t>Using your analysis above, suggest actions that the owner could take to manage their business effectively in the future.</a:t>
            </a:r>
          </a:p>
        </p:txBody>
      </p:sp>
    </p:spTree>
    <p:extLst>
      <p:ext uri="{BB962C8B-B14F-4D97-AF65-F5344CB8AC3E}">
        <p14:creationId xmlns:p14="http://schemas.microsoft.com/office/powerpoint/2010/main" val="4230653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105663"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Ratio Calculation Grid</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pic>
        <p:nvPicPr>
          <p:cNvPr id="13" name="Picture 12">
            <a:extLst>
              <a:ext uri="{FF2B5EF4-FFF2-40B4-BE49-F238E27FC236}">
                <a16:creationId xmlns:a16="http://schemas.microsoft.com/office/drawing/2014/main" id="{CD194F27-4A57-A7F4-DAB7-777EEBD68561}"/>
              </a:ext>
            </a:extLst>
          </p:cNvPr>
          <p:cNvPicPr>
            <a:picLocks noChangeAspect="1"/>
          </p:cNvPicPr>
          <p:nvPr/>
        </p:nvPicPr>
        <p:blipFill>
          <a:blip r:embed="rId3"/>
          <a:stretch>
            <a:fillRect/>
          </a:stretch>
        </p:blipFill>
        <p:spPr>
          <a:xfrm>
            <a:off x="132353" y="776288"/>
            <a:ext cx="11893550" cy="5039721"/>
          </a:xfrm>
          <a:prstGeom prst="rect">
            <a:avLst/>
          </a:prstGeom>
        </p:spPr>
      </p:pic>
    </p:spTree>
    <p:extLst>
      <p:ext uri="{BB962C8B-B14F-4D97-AF65-F5344CB8AC3E}">
        <p14:creationId xmlns:p14="http://schemas.microsoft.com/office/powerpoint/2010/main" val="3701775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6983065"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Q1 – Ratios calculated</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graphicFrame>
        <p:nvGraphicFramePr>
          <p:cNvPr id="8" name="Table 7">
            <a:extLst>
              <a:ext uri="{FF2B5EF4-FFF2-40B4-BE49-F238E27FC236}">
                <a16:creationId xmlns:a16="http://schemas.microsoft.com/office/drawing/2014/main" id="{D1E3A5D7-D5B8-1F74-396E-C0AA3957BE87}"/>
              </a:ext>
            </a:extLst>
          </p:cNvPr>
          <p:cNvGraphicFramePr>
            <a:graphicFrameLocks noGrp="1"/>
          </p:cNvGraphicFramePr>
          <p:nvPr>
            <p:extLst>
              <p:ext uri="{D42A27DB-BD31-4B8C-83A1-F6EECF244321}">
                <p14:modId xmlns:p14="http://schemas.microsoft.com/office/powerpoint/2010/main" val="4130230970"/>
              </p:ext>
            </p:extLst>
          </p:nvPr>
        </p:nvGraphicFramePr>
        <p:xfrm>
          <a:off x="413045" y="807272"/>
          <a:ext cx="11112648" cy="4519640"/>
        </p:xfrm>
        <a:graphic>
          <a:graphicData uri="http://schemas.openxmlformats.org/drawingml/2006/table">
            <a:tbl>
              <a:tblPr/>
              <a:tblGrid>
                <a:gridCol w="6338564">
                  <a:extLst>
                    <a:ext uri="{9D8B030D-6E8A-4147-A177-3AD203B41FA5}">
                      <a16:colId xmlns:a16="http://schemas.microsoft.com/office/drawing/2014/main" val="2324333096"/>
                    </a:ext>
                  </a:extLst>
                </a:gridCol>
                <a:gridCol w="2387042">
                  <a:extLst>
                    <a:ext uri="{9D8B030D-6E8A-4147-A177-3AD203B41FA5}">
                      <a16:colId xmlns:a16="http://schemas.microsoft.com/office/drawing/2014/main" val="738314827"/>
                    </a:ext>
                  </a:extLst>
                </a:gridCol>
                <a:gridCol w="2387042">
                  <a:extLst>
                    <a:ext uri="{9D8B030D-6E8A-4147-A177-3AD203B41FA5}">
                      <a16:colId xmlns:a16="http://schemas.microsoft.com/office/drawing/2014/main" val="2458657057"/>
                    </a:ext>
                  </a:extLst>
                </a:gridCol>
              </a:tblGrid>
              <a:tr h="451964">
                <a:tc>
                  <a:txBody>
                    <a:bodyPr/>
                    <a:lstStyle/>
                    <a:p>
                      <a:pPr algn="l" fontAlgn="ctr"/>
                      <a:r>
                        <a:rPr lang="en-GB" sz="2000" b="0" i="0" u="none" strike="noStrike">
                          <a:solidFill>
                            <a:srgbClr val="000000"/>
                          </a:solidFill>
                          <a:effectLst/>
                          <a:latin typeface="Times New Roman" panose="02020603050405020304" pitchFamily="18" charset="0"/>
                        </a:rPr>
                        <a:t> </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1" i="0" u="none" strike="noStrike">
                          <a:solidFill>
                            <a:srgbClr val="000000"/>
                          </a:solidFill>
                          <a:effectLst/>
                          <a:latin typeface="Times New Roman" panose="02020603050405020304" pitchFamily="18" charset="0"/>
                        </a:rPr>
                        <a:t>2015</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1" i="0" u="none" strike="noStrike">
                          <a:solidFill>
                            <a:srgbClr val="000000"/>
                          </a:solidFill>
                          <a:effectLst/>
                          <a:latin typeface="Times New Roman" panose="02020603050405020304" pitchFamily="18" charset="0"/>
                        </a:rPr>
                        <a:t>2016</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3044436"/>
                  </a:ext>
                </a:extLst>
              </a:tr>
              <a:tr h="451964">
                <a:tc>
                  <a:txBody>
                    <a:bodyPr/>
                    <a:lstStyle/>
                    <a:p>
                      <a:pPr algn="l" fontAlgn="ctr"/>
                      <a:r>
                        <a:rPr lang="en-GB" sz="2000" b="0" i="0" u="none" strike="noStrike">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Operating profit margin</a:t>
                      </a:r>
                      <a:endParaRPr lang="en-GB" sz="2000" b="0" i="0" u="none" strike="noStrike">
                        <a:solidFill>
                          <a:srgbClr val="000000"/>
                        </a:solidFill>
                        <a:effectLs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10.85%</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1.75%</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55643663"/>
                  </a:ext>
                </a:extLst>
              </a:tr>
              <a:tr h="451964">
                <a:tc>
                  <a:txBody>
                    <a:bodyPr/>
                    <a:lstStyle/>
                    <a:p>
                      <a:pPr algn="l" fontAlgn="ctr"/>
                      <a:r>
                        <a:rPr lang="en-GB" sz="2000" b="0" i="0" u="none" strike="noStrike">
                          <a:solidFill>
                            <a:srgbClr val="000000"/>
                          </a:solidFill>
                          <a:effectLst/>
                          <a:highlight>
                            <a:srgbClr val="F2F2F2"/>
                          </a:highlight>
                          <a:latin typeface="Times New Roman" panose="02020603050405020304" pitchFamily="18" charset="0"/>
                          <a:ea typeface="Calibri" panose="020F0502020204030204" pitchFamily="34" charset="0"/>
                          <a:cs typeface="Calibri" panose="020F0502020204030204" pitchFamily="34" charset="0"/>
                        </a:rPr>
                        <a:t>Gross profit margin</a:t>
                      </a:r>
                      <a:endParaRPr lang="en-GB" sz="2000" b="0" i="0" u="none" strike="noStrike">
                        <a:solidFill>
                          <a:srgbClr val="000000"/>
                        </a:solidFill>
                        <a:effectLst/>
                        <a:highlight>
                          <a:srgbClr val="F2F2F2"/>
                        </a:highligh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22.10%</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15.26%</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808825760"/>
                  </a:ext>
                </a:extLst>
              </a:tr>
              <a:tr h="451964">
                <a:tc>
                  <a:txBody>
                    <a:bodyPr/>
                    <a:lstStyle/>
                    <a:p>
                      <a:pPr algn="l" fontAlgn="ctr"/>
                      <a:r>
                        <a:rPr lang="en-GB" sz="2000" b="0" i="0" u="none" strike="noStrike">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Return on Capital Employed (ROCE)</a:t>
                      </a:r>
                      <a:endParaRPr lang="en-GB" sz="2000" b="0" i="0" u="none" strike="noStrike">
                        <a:solidFill>
                          <a:srgbClr val="000000"/>
                        </a:solidFill>
                        <a:effectLs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31.85%</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5.64%</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8299284"/>
                  </a:ext>
                </a:extLst>
              </a:tr>
              <a:tr h="451964">
                <a:tc>
                  <a:txBody>
                    <a:bodyPr/>
                    <a:lstStyle/>
                    <a:p>
                      <a:pPr algn="l"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Average Inventories’ turnover period </a:t>
                      </a:r>
                      <a:endParaRPr lang="en-GB" sz="2000" b="0" i="0" u="none" strike="noStrike">
                        <a:solidFill>
                          <a:srgbClr val="000000"/>
                        </a:solidFill>
                        <a:effectLst/>
                        <a:highlight>
                          <a:srgbClr val="F2F2F2"/>
                        </a:highligh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57.52 days</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56.70 days</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062297697"/>
                  </a:ext>
                </a:extLst>
              </a:tr>
              <a:tr h="451964">
                <a:tc>
                  <a:txBody>
                    <a:bodyPr/>
                    <a:lstStyle/>
                    <a:p>
                      <a:pPr algn="l" fontAlgn="ctr"/>
                      <a:r>
                        <a:rPr lang="en-GB" sz="2000" b="0" i="0" u="none" strike="noStrike">
                          <a:solidFill>
                            <a:srgbClr val="000000"/>
                          </a:solidFill>
                          <a:effectLst/>
                          <a:latin typeface="Times New Roman" panose="02020603050405020304" pitchFamily="18" charset="0"/>
                          <a:ea typeface="Calibri" panose="020F0502020204030204" pitchFamily="34" charset="0"/>
                        </a:rPr>
                        <a:t>Average settlement period for Receivables </a:t>
                      </a:r>
                      <a:endParaRPr lang="en-GB" sz="2000" b="0" i="0" u="none" strike="noStrike">
                        <a:solidFill>
                          <a:srgbClr val="000000"/>
                        </a:solidFill>
                        <a:effectLs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37.47 days</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34.92 days</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24771005"/>
                  </a:ext>
                </a:extLst>
              </a:tr>
              <a:tr h="451964">
                <a:tc>
                  <a:txBody>
                    <a:bodyPr/>
                    <a:lstStyle/>
                    <a:p>
                      <a:pPr algn="l" fontAlgn="ctr"/>
                      <a:r>
                        <a:rPr lang="en-GB" sz="2000" b="0" i="0" u="none" strike="noStrike">
                          <a:solidFill>
                            <a:srgbClr val="000000"/>
                          </a:solidFill>
                          <a:effectLst/>
                          <a:highlight>
                            <a:srgbClr val="F2F2F2"/>
                          </a:highlight>
                          <a:latin typeface="Times New Roman" panose="02020603050405020304" pitchFamily="18" charset="0"/>
                          <a:ea typeface="Calibri" panose="020F0502020204030204" pitchFamily="34" charset="0"/>
                        </a:rPr>
                        <a:t>Average settlement period for Payables </a:t>
                      </a:r>
                      <a:endParaRPr lang="en-GB" sz="2000" b="0" i="0" u="none" strike="noStrike">
                        <a:solidFill>
                          <a:srgbClr val="000000"/>
                        </a:solidFill>
                        <a:effectLst/>
                        <a:highlight>
                          <a:srgbClr val="F2F2F2"/>
                        </a:highligh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58.80 days</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52.01 days</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006918017"/>
                  </a:ext>
                </a:extLst>
              </a:tr>
              <a:tr h="451964">
                <a:tc>
                  <a:txBody>
                    <a:bodyPr/>
                    <a:lstStyle/>
                    <a:p>
                      <a:pPr algn="l" fontAlgn="ctr"/>
                      <a:r>
                        <a:rPr lang="en-GB" sz="2000" b="0" i="0" u="none" strike="noStrike">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Current ratio</a:t>
                      </a:r>
                      <a:endParaRPr lang="en-GB" sz="2000" b="0" i="0" u="none" strike="noStrike">
                        <a:solidFill>
                          <a:srgbClr val="000000"/>
                        </a:solidFill>
                        <a:effectLs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1.87</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1.57</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85417930"/>
                  </a:ext>
                </a:extLst>
              </a:tr>
              <a:tr h="451964">
                <a:tc>
                  <a:txBody>
                    <a:bodyPr/>
                    <a:lstStyle/>
                    <a:p>
                      <a:pPr algn="l" fontAlgn="ctr"/>
                      <a:r>
                        <a:rPr lang="en-GB" sz="2000" b="0" i="0" u="none" strike="noStrike">
                          <a:solidFill>
                            <a:srgbClr val="000000"/>
                          </a:solidFill>
                          <a:effectLst/>
                          <a:highlight>
                            <a:srgbClr val="F2F2F2"/>
                          </a:highlight>
                          <a:latin typeface="Times New Roman" panose="02020603050405020304" pitchFamily="18" charset="0"/>
                          <a:ea typeface="Calibri" panose="020F0502020204030204" pitchFamily="34" charset="0"/>
                          <a:cs typeface="Calibri" panose="020F0502020204030204" pitchFamily="34" charset="0"/>
                        </a:rPr>
                        <a:t>Acid test </a:t>
                      </a:r>
                      <a:endParaRPr lang="en-GB" sz="2000" b="0" i="0" u="none" strike="noStrike">
                        <a:solidFill>
                          <a:srgbClr val="000000"/>
                        </a:solidFill>
                        <a:effectLst/>
                        <a:highlight>
                          <a:srgbClr val="F2F2F2"/>
                        </a:highligh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0.84</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GB" sz="2000" b="0" i="0" u="none" strike="noStrike">
                          <a:solidFill>
                            <a:srgbClr val="000000"/>
                          </a:solidFill>
                          <a:effectLst/>
                          <a:highlight>
                            <a:srgbClr val="F2F2F2"/>
                          </a:highlight>
                          <a:latin typeface="Times New Roman" panose="02020603050405020304" pitchFamily="18" charset="0"/>
                          <a:cs typeface="Calibri" panose="020F0502020204030204" pitchFamily="34" charset="0"/>
                        </a:rPr>
                        <a:t>0.63</a:t>
                      </a:r>
                      <a:endParaRPr lang="en-GB" sz="2000" b="0" i="0" u="none" strike="noStrike">
                        <a:solidFill>
                          <a:srgbClr val="000000"/>
                        </a:solidFill>
                        <a:effectLst/>
                        <a:highlight>
                          <a:srgbClr val="F2F2F2"/>
                        </a:highligh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645626879"/>
                  </a:ext>
                </a:extLst>
              </a:tr>
              <a:tr h="451964">
                <a:tc>
                  <a:txBody>
                    <a:bodyPr/>
                    <a:lstStyle/>
                    <a:p>
                      <a:pPr algn="l" fontAlgn="ctr"/>
                      <a:r>
                        <a:rPr lang="en-GB" sz="2000" b="0" i="0" u="none" strike="noStrike">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Gearing</a:t>
                      </a:r>
                      <a:endParaRPr lang="en-GB" sz="2000" b="0" i="0" u="none" strike="noStrike">
                        <a:solidFill>
                          <a:srgbClr val="000000"/>
                        </a:solidFill>
                        <a:effectLst/>
                        <a:latin typeface="Times New Roman" panose="02020603050405020304" pitchFamily="18" charset="0"/>
                      </a:endParaRPr>
                    </a:p>
                  </a:txBody>
                  <a:tcPr marL="20574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a:solidFill>
                            <a:srgbClr val="000000"/>
                          </a:solidFill>
                          <a:effectLst/>
                          <a:latin typeface="Times New Roman" panose="02020603050405020304" pitchFamily="18" charset="0"/>
                          <a:cs typeface="Calibri" panose="020F0502020204030204" pitchFamily="34" charset="0"/>
                        </a:rPr>
                        <a:t>26.21%</a:t>
                      </a:r>
                      <a:endParaRPr lang="en-GB" sz="2000" b="0" i="0" u="none" strike="noStrike">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GB" sz="2000" b="0" i="0" u="none" strike="noStrike" dirty="0">
                          <a:solidFill>
                            <a:srgbClr val="000000"/>
                          </a:solidFill>
                          <a:effectLst/>
                          <a:latin typeface="Times New Roman" panose="02020603050405020304" pitchFamily="18" charset="0"/>
                          <a:cs typeface="Calibri" panose="020F0502020204030204" pitchFamily="34" charset="0"/>
                        </a:rPr>
                        <a:t>35.97%</a:t>
                      </a:r>
                      <a:endParaRPr lang="en-GB" sz="2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82522105"/>
                  </a:ext>
                </a:extLst>
              </a:tr>
            </a:tbl>
          </a:graphicData>
        </a:graphic>
      </p:graphicFrame>
    </p:spTree>
    <p:extLst>
      <p:ext uri="{BB962C8B-B14F-4D97-AF65-F5344CB8AC3E}">
        <p14:creationId xmlns:p14="http://schemas.microsoft.com/office/powerpoint/2010/main" val="2918068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964232"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Q2 – 2015 &amp; 2016 Comparison</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4" name="TextBox 3">
            <a:extLst>
              <a:ext uri="{FF2B5EF4-FFF2-40B4-BE49-F238E27FC236}">
                <a16:creationId xmlns:a16="http://schemas.microsoft.com/office/drawing/2014/main" id="{71AEB18A-FA7A-DB83-4EE9-A2D792FE181F}"/>
              </a:ext>
            </a:extLst>
          </p:cNvPr>
          <p:cNvSpPr txBox="1"/>
          <p:nvPr/>
        </p:nvSpPr>
        <p:spPr>
          <a:xfrm>
            <a:off x="304799" y="702575"/>
            <a:ext cx="11252791" cy="5327677"/>
          </a:xfrm>
          <a:prstGeom prst="rect">
            <a:avLst/>
          </a:prstGeom>
          <a:noFill/>
        </p:spPr>
        <p:txBody>
          <a:bodyPr wrap="square">
            <a:spAutoFit/>
          </a:bodyPr>
          <a:lstStyle/>
          <a:p>
            <a:pPr marL="457200">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To analyse the trend and performance of Snuggles Carpets based on the provided ratios for the years 2015 and 2016, let's break down the calculations and draw some insights:</a:t>
            </a:r>
          </a:p>
          <a:p>
            <a:pPr marL="342900" lvl="0" indent="-342900">
              <a:lnSpc>
                <a:spcPct val="107000"/>
              </a:lnSpc>
              <a:spcAft>
                <a:spcPts val="800"/>
              </a:spcAft>
              <a:buFont typeface="+mj-lt"/>
              <a:buAutoNum type="arabicPeriod"/>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Operating Profit Margin</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2015: 10.85%</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2016: 1.75%</a:t>
            </a:r>
          </a:p>
          <a:p>
            <a:pPr marL="661035" indent="-203835">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The operating profit margin has decreased significantly from 2015 to 2016. This indicates a decrease in the company's efficiency in generating profits from its operations.</a:t>
            </a:r>
          </a:p>
          <a:p>
            <a:pPr marL="342900" lvl="0" indent="-342900">
              <a:lnSpc>
                <a:spcPct val="107000"/>
              </a:lnSpc>
              <a:spcAft>
                <a:spcPts val="800"/>
              </a:spcAft>
              <a:buFont typeface="+mj-lt"/>
              <a:buAutoNum type="arabicPeriod" startAt="2"/>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Gross Profit Margin</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2015: 22.10%</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2016: 15.26%</a:t>
            </a:r>
          </a:p>
          <a:p>
            <a:pPr marL="661035" indent="-203835">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Similarly, there's a noticeable decrease in the gross profit margin from 2015 to 2016. This might indicate a decrease in the company's ability to generate profits after accounting for the cost of goods sold.</a:t>
            </a:r>
          </a:p>
          <a:p>
            <a:pPr marL="342900" lvl="0" indent="-342900">
              <a:lnSpc>
                <a:spcPct val="107000"/>
              </a:lnSpc>
              <a:spcAft>
                <a:spcPts val="800"/>
              </a:spcAft>
              <a:buFont typeface="+mj-lt"/>
              <a:buAutoNum type="arabicPeriod" startAt="3"/>
              <a:tabLst>
                <a:tab pos="457200" algn="l"/>
              </a:tabLst>
            </a:pPr>
            <a:r>
              <a:rPr lang="en-GB" sz="1400" b="1" dirty="0">
                <a:effectLst/>
                <a:latin typeface="Times New Roman" panose="02020603050405020304" pitchFamily="18" charset="0"/>
                <a:ea typeface="Calibri" panose="020F0502020204030204" pitchFamily="34" charset="0"/>
                <a:cs typeface="Times New Roman" panose="02020603050405020304" pitchFamily="18" charset="0"/>
              </a:rPr>
              <a:t>Return on Capital Employed (ROCE)</a:t>
            </a: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2015: 31.85%</a:t>
            </a:r>
          </a:p>
          <a:p>
            <a:pPr marL="742950" lvl="1" indent="-285750">
              <a:lnSpc>
                <a:spcPct val="107000"/>
              </a:lnSpc>
              <a:spcAft>
                <a:spcPts val="800"/>
              </a:spcAft>
              <a:buSzPts val="1000"/>
              <a:buFont typeface="Symbol" panose="05050102010706020507" pitchFamily="18" charset="2"/>
              <a:buChar char=""/>
              <a:tabLst>
                <a:tab pos="914400" algn="l"/>
              </a:tabLs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2016: 5.64%</a:t>
            </a:r>
          </a:p>
          <a:p>
            <a:pPr marL="661035" indent="-203835">
              <a:lnSpc>
                <a:spcPct val="107000"/>
              </a:lnSpc>
              <a:spcAft>
                <a:spcPts val="800"/>
              </a:spcAft>
            </a:pPr>
            <a:r>
              <a:rPr lang="en-GB" sz="1400" dirty="0">
                <a:effectLst/>
                <a:latin typeface="Times New Roman" panose="02020603050405020304" pitchFamily="18" charset="0"/>
                <a:ea typeface="Calibri" panose="020F0502020204030204" pitchFamily="34" charset="0"/>
                <a:cs typeface="Times New Roman" panose="02020603050405020304" pitchFamily="18" charset="0"/>
              </a:rPr>
              <a:t>There's a significant decline in ROCE from 2015 to 2016. This suggests that the company's ability to generate returns from the capital employed has decreased substantially.</a:t>
            </a:r>
          </a:p>
        </p:txBody>
      </p:sp>
    </p:spTree>
    <p:extLst>
      <p:ext uri="{BB962C8B-B14F-4D97-AF65-F5344CB8AC3E}">
        <p14:creationId xmlns:p14="http://schemas.microsoft.com/office/powerpoint/2010/main" val="2615233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7582B-69B1-991A-645B-4CA5F02303D8}"/>
              </a:ext>
            </a:extLst>
          </p:cNvPr>
          <p:cNvSpPr txBox="1"/>
          <p:nvPr/>
        </p:nvSpPr>
        <p:spPr>
          <a:xfrm>
            <a:off x="304800" y="228746"/>
            <a:ext cx="7964232" cy="830997"/>
          </a:xfrm>
          <a:prstGeom prst="rect">
            <a:avLst/>
          </a:prstGeom>
          <a:noFill/>
        </p:spPr>
        <p:txBody>
          <a:bodyPr wrap="none" rtlCol="0">
            <a:spAutoFit/>
          </a:bodyPr>
          <a:lstStyle/>
          <a:p>
            <a:r>
              <a:rPr lang="en-US" sz="2400" b="1" dirty="0">
                <a:highlight>
                  <a:srgbClr val="FFFF00"/>
                </a:highlight>
                <a:latin typeface="Calibri" panose="020F0502020204030204" pitchFamily="34" charset="0"/>
                <a:ea typeface="Calibri" panose="020F0502020204030204" pitchFamily="34" charset="0"/>
                <a:cs typeface="Calibri" panose="020F0502020204030204" pitchFamily="34" charset="0"/>
              </a:rPr>
              <a:t>Case study : Snuggles Carpets : Q2 – 2015 &amp; 2016 Comparison</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400" dirty="0"/>
          </a:p>
        </p:txBody>
      </p:sp>
      <p:sp>
        <p:nvSpPr>
          <p:cNvPr id="4" name="TextBox 3">
            <a:extLst>
              <a:ext uri="{FF2B5EF4-FFF2-40B4-BE49-F238E27FC236}">
                <a16:creationId xmlns:a16="http://schemas.microsoft.com/office/drawing/2014/main" id="{71AEB18A-FA7A-DB83-4EE9-A2D792FE181F}"/>
              </a:ext>
            </a:extLst>
          </p:cNvPr>
          <p:cNvSpPr txBox="1"/>
          <p:nvPr/>
        </p:nvSpPr>
        <p:spPr>
          <a:xfrm>
            <a:off x="304800" y="362333"/>
            <a:ext cx="11252791" cy="5676234"/>
          </a:xfrm>
          <a:prstGeom prst="rect">
            <a:avLst/>
          </a:prstGeom>
          <a:noFill/>
        </p:spPr>
        <p:txBody>
          <a:bodyPr wrap="square">
            <a:spAutoFit/>
          </a:bodyPr>
          <a:lstStyle/>
          <a:p>
            <a:pPr marL="661035" indent="-203835">
              <a:lnSpc>
                <a:spcPct val="107000"/>
              </a:lnSpc>
              <a:spcAft>
                <a:spcPts val="800"/>
              </a:spcAft>
            </a:pPr>
            <a:r>
              <a:rPr lang="en-GB" sz="1200" dirty="0">
                <a:effectLst/>
                <a:latin typeface="Arial" panose="020B060402020202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startAt="4"/>
              <a:tabLst>
                <a:tab pos="457200" algn="l"/>
              </a:tabLst>
            </a:pPr>
            <a:r>
              <a:rPr lang="en-GB" sz="1200" b="1" dirty="0">
                <a:effectLst/>
                <a:latin typeface="Arial" panose="020B0604020202020204" pitchFamily="34" charset="0"/>
                <a:ea typeface="Calibri" panose="020F0502020204030204" pitchFamily="34" charset="0"/>
                <a:cs typeface="Times New Roman" panose="02020603050405020304" pitchFamily="18" charset="0"/>
              </a:rPr>
              <a:t>Average Inventories’ Turnover Period</a:t>
            </a:r>
            <a:r>
              <a:rPr lang="en-GB" sz="1200" dirty="0">
                <a:effectLst/>
                <a:latin typeface="Arial" panose="020B060402020202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effectLst/>
                <a:latin typeface="Arial" panose="020B0604020202020204" pitchFamily="34" charset="0"/>
                <a:ea typeface="Calibri" panose="020F0502020204030204" pitchFamily="34" charset="0"/>
                <a:cs typeface="Times New Roman" panose="02020603050405020304" pitchFamily="18" charset="0"/>
              </a:rPr>
              <a:t>2015: 57.52 days</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effectLst/>
                <a:latin typeface="Arial" panose="020B0604020202020204" pitchFamily="34" charset="0"/>
                <a:ea typeface="Calibri" panose="020F0502020204030204" pitchFamily="34" charset="0"/>
                <a:cs typeface="Times New Roman" panose="02020603050405020304" pitchFamily="18" charset="0"/>
              </a:rPr>
              <a:t>2016: 56.70 days</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GB" sz="1200" dirty="0">
                <a:effectLst/>
                <a:latin typeface="Arial" panose="020B0604020202020204" pitchFamily="34" charset="0"/>
                <a:ea typeface="Calibri" panose="020F0502020204030204" pitchFamily="34" charset="0"/>
                <a:cs typeface="Times New Roman" panose="02020603050405020304" pitchFamily="18" charset="0"/>
              </a:rPr>
              <a:t>There's a slight decrease in the average inventories turnover period. This might indicate a slightly better management of inventories in 2016 compared to 2015.</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GB" sz="1200" b="1" dirty="0">
                <a:effectLst/>
                <a:latin typeface="Arial" panose="020B0604020202020204" pitchFamily="34" charset="0"/>
                <a:ea typeface="Calibri" panose="020F0502020204030204" pitchFamily="34" charset="0"/>
                <a:cs typeface="Times New Roman" panose="02020603050405020304" pitchFamily="18" charset="0"/>
              </a:rPr>
              <a:t>5.      Average Settlement Period for Receivables</a:t>
            </a:r>
            <a:r>
              <a:rPr lang="en-GB" sz="1200" dirty="0">
                <a:effectLst/>
                <a:latin typeface="Arial" panose="020B060402020202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2015: 37.47 days</a:t>
            </a: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2016: 34.92 days</a:t>
            </a:r>
          </a:p>
          <a:p>
            <a:pPr marL="457200">
              <a:lnSpc>
                <a:spcPct val="107000"/>
              </a:lnSpc>
              <a:spcAft>
                <a:spcPts val="800"/>
              </a:spcAft>
            </a:pPr>
            <a:r>
              <a:rPr lang="en-GB" sz="1200" dirty="0">
                <a:effectLst/>
                <a:latin typeface="Arial" panose="020B0604020202020204" pitchFamily="34" charset="0"/>
                <a:ea typeface="Calibri" panose="020F0502020204030204" pitchFamily="34" charset="0"/>
                <a:cs typeface="Times New Roman" panose="02020603050405020304" pitchFamily="18" charset="0"/>
              </a:rPr>
              <a:t>There's a decrease in the average settlement period for receivables, indicating an improvement in the company's ability to collect payments from its customers in 2016 compared to 2015.</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GB" sz="1200" b="1" dirty="0">
                <a:effectLst/>
                <a:latin typeface="Arial" panose="020B0604020202020204" pitchFamily="34" charset="0"/>
                <a:ea typeface="Calibri" panose="020F0502020204030204" pitchFamily="34" charset="0"/>
                <a:cs typeface="Times New Roman" panose="02020603050405020304" pitchFamily="18" charset="0"/>
              </a:rPr>
              <a:t>6.      Average Settlement Period for Payables</a:t>
            </a:r>
            <a:r>
              <a:rPr lang="en-GB" sz="1200" dirty="0">
                <a:effectLst/>
                <a:latin typeface="Arial" panose="020B060402020202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2015: 58.80 days</a:t>
            </a: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2016: 52.01 days</a:t>
            </a:r>
          </a:p>
          <a:p>
            <a:pPr marL="457200">
              <a:lnSpc>
                <a:spcPct val="107000"/>
              </a:lnSpc>
              <a:spcAft>
                <a:spcPts val="800"/>
              </a:spcAft>
            </a:pPr>
            <a:r>
              <a:rPr lang="en-GB" sz="1200" dirty="0">
                <a:effectLst/>
                <a:latin typeface="Arial" panose="020B0604020202020204" pitchFamily="34" charset="0"/>
                <a:ea typeface="Calibri" panose="020F0502020204030204" pitchFamily="34" charset="0"/>
                <a:cs typeface="Times New Roman" panose="02020603050405020304" pitchFamily="18" charset="0"/>
              </a:rPr>
              <a:t>There's a decrease in the average settlement period for payables, indicating the company is taking less time to pay its suppliers in 2016 compared to 2015.</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GB" sz="1200" b="1" dirty="0">
                <a:effectLst/>
                <a:latin typeface="Arial" panose="020B0604020202020204" pitchFamily="34" charset="0"/>
                <a:ea typeface="Calibri" panose="020F0502020204030204" pitchFamily="34" charset="0"/>
                <a:cs typeface="Times New Roman" panose="02020603050405020304" pitchFamily="18" charset="0"/>
              </a:rPr>
              <a:t>7.       Current Ratio</a:t>
            </a:r>
            <a:r>
              <a:rPr lang="en-GB" sz="1200" dirty="0">
                <a:effectLst/>
                <a:latin typeface="Arial" panose="020B0604020202020204" pitchFamily="34" charset="0"/>
                <a:ea typeface="Calibri" panose="020F0502020204030204" pitchFamily="34" charset="0"/>
                <a:cs typeface="Times New Roman" panose="02020603050405020304" pitchFamily="18" charset="0"/>
              </a:rPr>
              <a:t>:</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2015: 1.87</a:t>
            </a:r>
          </a:p>
          <a:p>
            <a:pPr marL="742950" lvl="1" indent="-285750">
              <a:lnSpc>
                <a:spcPct val="107000"/>
              </a:lnSpc>
              <a:spcAft>
                <a:spcPts val="800"/>
              </a:spcAft>
              <a:buSzPts val="1000"/>
              <a:buFont typeface="Wingdings" panose="05000000000000000000" pitchFamily="2" charset="2"/>
              <a:buChar char="§"/>
              <a:tabLst>
                <a:tab pos="914400" algn="l"/>
              </a:tabLst>
            </a:pPr>
            <a:r>
              <a:rPr lang="en-GB" sz="1200" dirty="0">
                <a:latin typeface="Arial" panose="020B0604020202020204" pitchFamily="34" charset="0"/>
                <a:cs typeface="Times New Roman" panose="02020603050405020304" pitchFamily="18" charset="0"/>
              </a:rPr>
              <a:t>2016: 1.57</a:t>
            </a:r>
          </a:p>
          <a:p>
            <a:pPr marL="457200">
              <a:lnSpc>
                <a:spcPct val="107000"/>
              </a:lnSpc>
              <a:spcAft>
                <a:spcPts val="800"/>
              </a:spcAft>
            </a:pPr>
            <a:r>
              <a:rPr lang="en-GB" sz="1200" dirty="0">
                <a:effectLst/>
                <a:latin typeface="Arial" panose="020B0604020202020204" pitchFamily="34" charset="0"/>
                <a:ea typeface="Calibri" panose="020F0502020204030204" pitchFamily="34" charset="0"/>
                <a:cs typeface="Times New Roman" panose="02020603050405020304" pitchFamily="18" charset="0"/>
              </a:rPr>
              <a:t>The current ratio has decreased from 2015 to 2016. This indicates a decrease in the company's short-term liquidity position.</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36025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1451</TotalTime>
  <Words>1547</Words>
  <Application>Microsoft Office PowerPoint</Application>
  <PresentationFormat>Widescreen</PresentationFormat>
  <Paragraphs>289</Paragraphs>
  <Slides>14</Slides>
  <Notes>14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Calibri</vt:lpstr>
      <vt:lpstr>Clash Display Medium</vt:lpstr>
      <vt:lpstr>Wingdings</vt:lpstr>
      <vt:lpstr>Symbol</vt:lpstr>
      <vt:lpstr>Arial</vt:lpstr>
      <vt:lpstr>Clash Display</vt:lpstr>
      <vt:lpstr>Times New Roman</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Eranda Abeysinghe</cp:lastModifiedBy>
  <cp:revision>111</cp:revision>
  <dcterms:created xsi:type="dcterms:W3CDTF">2023-04-21T12:16:35Z</dcterms:created>
  <dcterms:modified xsi:type="dcterms:W3CDTF">2025-01-16T15:37:29Z</dcterms:modified>
</cp:coreProperties>
</file>

<file path=docProps/thumbnail.jpeg>
</file>